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slideLayouts/slideLayout71.xml" ContentType="application/vnd.openxmlformats-officedocument.presentationml.slideLayout+xml"/>
  <Override PartName="/ppt/theme/theme76.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32.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59.xml" ContentType="application/vnd.openxmlformats-officedocument.theme+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slideLayouts/slideLayout73.xml" ContentType="application/vnd.openxmlformats-officedocument.presentationml.slideLayout+xml"/>
  <Override PartName="/ppt/theme/theme78.xml" ContentType="application/vnd.openxmlformats-officedocument.them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s/slide41.xml" ContentType="application/vnd.openxmlformats-officedocument.presentationml.slide+xml"/>
  <Override PartName="/ppt/slideLayouts/slideLayout51.xml" ContentType="application/vnd.openxmlformats-officedocument.presentationml.slideLayout+xml"/>
  <Override PartName="/ppt/theme/theme56.xml" ContentType="application/vnd.openxmlformats-officedocument.them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theme/theme12.xml" ContentType="application/vnd.openxmlformats-officedocument.theme+xml"/>
  <Override PartName="/ppt/theme/theme70.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slideLayouts/slideLayout81.xml" ContentType="application/vnd.openxmlformats-officedocument.presentationml.slideLayout+xml"/>
  <Override PartName="/ppt/theme/theme86.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70.xml" ContentType="application/vnd.openxmlformats-officedocument.presentationml.slideLayout+xml"/>
  <Override PartName="/ppt/theme/theme75.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69.xml" ContentType="application/vnd.openxmlformats-officedocument.theme+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theme/theme88.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heme/theme77.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theme/theme22.xml" ContentType="application/vnd.openxmlformats-officedocument.theme+xml"/>
  <Override PartName="/ppt/slides/slide78.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80.xml" ContentType="application/vnd.openxmlformats-officedocument.presentationml.slideLayout+xml"/>
  <Override PartName="/ppt/theme/theme85.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heme/theme79.xml" ContentType="application/vnd.openxmlformats-officedocument.theme+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Masters/slideMaster47.xml" ContentType="application/vnd.openxmlformats-officedocument.presentationml.slideMaster+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heme/theme68.xml" ContentType="application/vnd.openxmlformats-officedocument.theme+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theme/theme60.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heme/theme87.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theme/theme43.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8" r:id="rId2"/>
    <p:sldMasterId id="2147483670" r:id="rId3"/>
    <p:sldMasterId id="2147483672" r:id="rId4"/>
    <p:sldMasterId id="2147483674" r:id="rId5"/>
    <p:sldMasterId id="2147483676" r:id="rId6"/>
    <p:sldMasterId id="2147483678" r:id="rId7"/>
    <p:sldMasterId id="2147483680" r:id="rId8"/>
    <p:sldMasterId id="2147483682" r:id="rId9"/>
    <p:sldMasterId id="2147483684" r:id="rId10"/>
    <p:sldMasterId id="2147483686" r:id="rId11"/>
    <p:sldMasterId id="2147483688" r:id="rId12"/>
    <p:sldMasterId id="2147483690" r:id="rId13"/>
    <p:sldMasterId id="2147483692" r:id="rId14"/>
    <p:sldMasterId id="2147483694" r:id="rId15"/>
    <p:sldMasterId id="2147483696" r:id="rId16"/>
    <p:sldMasterId id="2147483698" r:id="rId17"/>
    <p:sldMasterId id="2147483700" r:id="rId18"/>
    <p:sldMasterId id="2147483702" r:id="rId19"/>
    <p:sldMasterId id="2147483704" r:id="rId20"/>
    <p:sldMasterId id="2147483706" r:id="rId21"/>
    <p:sldMasterId id="2147483708" r:id="rId22"/>
    <p:sldMasterId id="2147483710" r:id="rId23"/>
    <p:sldMasterId id="2147483712" r:id="rId24"/>
    <p:sldMasterId id="2147483714" r:id="rId25"/>
    <p:sldMasterId id="2147483716" r:id="rId26"/>
    <p:sldMasterId id="2147483718" r:id="rId27"/>
    <p:sldMasterId id="2147483720" r:id="rId28"/>
    <p:sldMasterId id="2147483722" r:id="rId29"/>
    <p:sldMasterId id="2147483724" r:id="rId30"/>
    <p:sldMasterId id="2147483726" r:id="rId31"/>
    <p:sldMasterId id="2147483728" r:id="rId32"/>
    <p:sldMasterId id="2147483730" r:id="rId33"/>
    <p:sldMasterId id="2147483732" r:id="rId34"/>
    <p:sldMasterId id="2147483734" r:id="rId35"/>
    <p:sldMasterId id="2147483736" r:id="rId36"/>
    <p:sldMasterId id="2147483738" r:id="rId37"/>
    <p:sldMasterId id="2147483740" r:id="rId38"/>
    <p:sldMasterId id="2147483742" r:id="rId39"/>
    <p:sldMasterId id="2147483744" r:id="rId40"/>
    <p:sldMasterId id="2147483746" r:id="rId41"/>
    <p:sldMasterId id="2147483748" r:id="rId42"/>
    <p:sldMasterId id="2147483750" r:id="rId43"/>
    <p:sldMasterId id="2147483752" r:id="rId44"/>
    <p:sldMasterId id="2147483754" r:id="rId45"/>
    <p:sldMasterId id="2147483756" r:id="rId46"/>
    <p:sldMasterId id="2147483758" r:id="rId47"/>
    <p:sldMasterId id="2147483760" r:id="rId48"/>
    <p:sldMasterId id="2147483762" r:id="rId49"/>
    <p:sldMasterId id="2147483764" r:id="rId50"/>
    <p:sldMasterId id="2147483766" r:id="rId51"/>
    <p:sldMasterId id="2147483768" r:id="rId52"/>
    <p:sldMasterId id="2147483770" r:id="rId53"/>
    <p:sldMasterId id="2147483772" r:id="rId54"/>
    <p:sldMasterId id="2147483774" r:id="rId55"/>
    <p:sldMasterId id="2147483776" r:id="rId56"/>
    <p:sldMasterId id="2147483778" r:id="rId57"/>
    <p:sldMasterId id="2147483780" r:id="rId58"/>
    <p:sldMasterId id="2147483782" r:id="rId59"/>
    <p:sldMasterId id="2147483784" r:id="rId60"/>
    <p:sldMasterId id="2147483786" r:id="rId61"/>
    <p:sldMasterId id="2147483788" r:id="rId62"/>
    <p:sldMasterId id="2147483790" r:id="rId63"/>
    <p:sldMasterId id="2147483792" r:id="rId64"/>
    <p:sldMasterId id="2147483794" r:id="rId65"/>
    <p:sldMasterId id="2147483796" r:id="rId66"/>
    <p:sldMasterId id="2147483808" r:id="rId67"/>
    <p:sldMasterId id="2147483810" r:id="rId68"/>
    <p:sldMasterId id="2147483812" r:id="rId69"/>
    <p:sldMasterId id="2147483814" r:id="rId70"/>
    <p:sldMasterId id="2147483816" r:id="rId71"/>
    <p:sldMasterId id="2147483818" r:id="rId72"/>
    <p:sldMasterId id="2147483820" r:id="rId73"/>
    <p:sldMasterId id="2147483822" r:id="rId74"/>
    <p:sldMasterId id="2147483824" r:id="rId75"/>
    <p:sldMasterId id="2147483826" r:id="rId76"/>
    <p:sldMasterId id="2147483828" r:id="rId77"/>
    <p:sldMasterId id="2147483830" r:id="rId78"/>
    <p:sldMasterId id="2147483832" r:id="rId79"/>
    <p:sldMasterId id="2147483834" r:id="rId80"/>
    <p:sldMasterId id="2147483836" r:id="rId81"/>
    <p:sldMasterId id="2147483838" r:id="rId82"/>
    <p:sldMasterId id="2147483840" r:id="rId83"/>
    <p:sldMasterId id="2147483842" r:id="rId84"/>
    <p:sldMasterId id="2147483844" r:id="rId85"/>
    <p:sldMasterId id="2147483846" r:id="rId86"/>
    <p:sldMasterId id="2147483848" r:id="rId87"/>
  </p:sldMasterIdLst>
  <p:notesMasterIdLst>
    <p:notesMasterId r:id="rId180"/>
  </p:notesMasterIdLst>
  <p:sldIdLst>
    <p:sldId id="260" r:id="rId88"/>
    <p:sldId id="261" r:id="rId89"/>
    <p:sldId id="262" r:id="rId90"/>
    <p:sldId id="263" r:id="rId91"/>
    <p:sldId id="264" r:id="rId92"/>
    <p:sldId id="265" r:id="rId93"/>
    <p:sldId id="266" r:id="rId94"/>
    <p:sldId id="267" r:id="rId95"/>
    <p:sldId id="268" r:id="rId96"/>
    <p:sldId id="269" r:id="rId97"/>
    <p:sldId id="270" r:id="rId98"/>
    <p:sldId id="271" r:id="rId99"/>
    <p:sldId id="272" r:id="rId100"/>
    <p:sldId id="273" r:id="rId101"/>
    <p:sldId id="274" r:id="rId102"/>
    <p:sldId id="275" r:id="rId103"/>
    <p:sldId id="276" r:id="rId104"/>
    <p:sldId id="277" r:id="rId105"/>
    <p:sldId id="278" r:id="rId106"/>
    <p:sldId id="279" r:id="rId107"/>
    <p:sldId id="280" r:id="rId108"/>
    <p:sldId id="281" r:id="rId109"/>
    <p:sldId id="282" r:id="rId110"/>
    <p:sldId id="283" r:id="rId111"/>
    <p:sldId id="284" r:id="rId112"/>
    <p:sldId id="285" r:id="rId113"/>
    <p:sldId id="286" r:id="rId114"/>
    <p:sldId id="287" r:id="rId115"/>
    <p:sldId id="288" r:id="rId116"/>
    <p:sldId id="289" r:id="rId117"/>
    <p:sldId id="290" r:id="rId118"/>
    <p:sldId id="291" r:id="rId119"/>
    <p:sldId id="292" r:id="rId120"/>
    <p:sldId id="293" r:id="rId121"/>
    <p:sldId id="294" r:id="rId122"/>
    <p:sldId id="295" r:id="rId123"/>
    <p:sldId id="296" r:id="rId124"/>
    <p:sldId id="297" r:id="rId125"/>
    <p:sldId id="298" r:id="rId126"/>
    <p:sldId id="299" r:id="rId127"/>
    <p:sldId id="300" r:id="rId128"/>
    <p:sldId id="301" r:id="rId129"/>
    <p:sldId id="302" r:id="rId130"/>
    <p:sldId id="303" r:id="rId131"/>
    <p:sldId id="304" r:id="rId132"/>
    <p:sldId id="305" r:id="rId133"/>
    <p:sldId id="306" r:id="rId134"/>
    <p:sldId id="307" r:id="rId135"/>
    <p:sldId id="308" r:id="rId136"/>
    <p:sldId id="309" r:id="rId137"/>
    <p:sldId id="310" r:id="rId138"/>
    <p:sldId id="311" r:id="rId139"/>
    <p:sldId id="312" r:id="rId140"/>
    <p:sldId id="313" r:id="rId141"/>
    <p:sldId id="314" r:id="rId142"/>
    <p:sldId id="315" r:id="rId143"/>
    <p:sldId id="316" r:id="rId144"/>
    <p:sldId id="318" r:id="rId145"/>
    <p:sldId id="319" r:id="rId146"/>
    <p:sldId id="320" r:id="rId147"/>
    <p:sldId id="321" r:id="rId148"/>
    <p:sldId id="322" r:id="rId149"/>
    <p:sldId id="356" r:id="rId150"/>
    <p:sldId id="323" r:id="rId151"/>
    <p:sldId id="324" r:id="rId152"/>
    <p:sldId id="325" r:id="rId153"/>
    <p:sldId id="357" r:id="rId154"/>
    <p:sldId id="326" r:id="rId155"/>
    <p:sldId id="327" r:id="rId156"/>
    <p:sldId id="355" r:id="rId157"/>
    <p:sldId id="328" r:id="rId158"/>
    <p:sldId id="334" r:id="rId159"/>
    <p:sldId id="335" r:id="rId160"/>
    <p:sldId id="336" r:id="rId161"/>
    <p:sldId id="337" r:id="rId162"/>
    <p:sldId id="338" r:id="rId163"/>
    <p:sldId id="339" r:id="rId164"/>
    <p:sldId id="340" r:id="rId165"/>
    <p:sldId id="341" r:id="rId166"/>
    <p:sldId id="342" r:id="rId167"/>
    <p:sldId id="343" r:id="rId168"/>
    <p:sldId id="344" r:id="rId169"/>
    <p:sldId id="345" r:id="rId170"/>
    <p:sldId id="346" r:id="rId171"/>
    <p:sldId id="347" r:id="rId172"/>
    <p:sldId id="348" r:id="rId173"/>
    <p:sldId id="349" r:id="rId174"/>
    <p:sldId id="350" r:id="rId175"/>
    <p:sldId id="351" r:id="rId176"/>
    <p:sldId id="352" r:id="rId177"/>
    <p:sldId id="353" r:id="rId178"/>
    <p:sldId id="354" r:id="rId1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426"/>
      </p:cViewPr>
      <p:guideLst>
        <p:guide orient="horz" pos="2160"/>
        <p:guide pos="2880"/>
      </p:guideLst>
    </p:cSldViewPr>
  </p:slideViewPr>
  <p:notesTextViewPr>
    <p:cViewPr>
      <p:scale>
        <a:sx n="1" d="1"/>
        <a:sy n="1" d="1"/>
      </p:scale>
      <p:origin x="0" y="0"/>
    </p:cViewPr>
  </p:notesTextViewPr>
  <p:sorterViewPr>
    <p:cViewPr>
      <p:scale>
        <a:sx n="66" d="100"/>
        <a:sy n="66" d="100"/>
      </p:scale>
      <p:origin x="0" y="342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3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2.xml"/><Relationship Id="rId112" Type="http://schemas.openxmlformats.org/officeDocument/2006/relationships/slide" Target="slides/slide25.xml"/><Relationship Id="rId133" Type="http://schemas.openxmlformats.org/officeDocument/2006/relationships/slide" Target="slides/slide46.xml"/><Relationship Id="rId138" Type="http://schemas.openxmlformats.org/officeDocument/2006/relationships/slide" Target="slides/slide51.xml"/><Relationship Id="rId154" Type="http://schemas.openxmlformats.org/officeDocument/2006/relationships/slide" Target="slides/slide67.xml"/><Relationship Id="rId159" Type="http://schemas.openxmlformats.org/officeDocument/2006/relationships/slide" Target="slides/slide72.xml"/><Relationship Id="rId175" Type="http://schemas.openxmlformats.org/officeDocument/2006/relationships/slide" Target="slides/slide88.xml"/><Relationship Id="rId170"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2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15.xml"/><Relationship Id="rId123" Type="http://schemas.openxmlformats.org/officeDocument/2006/relationships/slide" Target="slides/slide36.xml"/><Relationship Id="rId128" Type="http://schemas.openxmlformats.org/officeDocument/2006/relationships/slide" Target="slides/slide41.xml"/><Relationship Id="rId144" Type="http://schemas.openxmlformats.org/officeDocument/2006/relationships/slide" Target="slides/slide57.xml"/><Relationship Id="rId14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3.xml"/><Relationship Id="rId95" Type="http://schemas.openxmlformats.org/officeDocument/2006/relationships/slide" Target="slides/slide8.xml"/><Relationship Id="rId160" Type="http://schemas.openxmlformats.org/officeDocument/2006/relationships/slide" Target="slides/slide73.xml"/><Relationship Id="rId165" Type="http://schemas.openxmlformats.org/officeDocument/2006/relationships/slide" Target="slides/slide78.xml"/><Relationship Id="rId181"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26.xml"/><Relationship Id="rId118" Type="http://schemas.openxmlformats.org/officeDocument/2006/relationships/slide" Target="slides/slide31.xml"/><Relationship Id="rId134" Type="http://schemas.openxmlformats.org/officeDocument/2006/relationships/slide" Target="slides/slide47.xml"/><Relationship Id="rId139" Type="http://schemas.openxmlformats.org/officeDocument/2006/relationships/slide" Target="slides/slide5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63.xml"/><Relationship Id="rId155" Type="http://schemas.openxmlformats.org/officeDocument/2006/relationships/slide" Target="slides/slide68.xml"/><Relationship Id="rId171" Type="http://schemas.openxmlformats.org/officeDocument/2006/relationships/slide" Target="slides/slide84.xml"/><Relationship Id="rId176" Type="http://schemas.openxmlformats.org/officeDocument/2006/relationships/slide" Target="slides/slide8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6.xml"/><Relationship Id="rId108" Type="http://schemas.openxmlformats.org/officeDocument/2006/relationships/slide" Target="slides/slide21.xml"/><Relationship Id="rId124" Type="http://schemas.openxmlformats.org/officeDocument/2006/relationships/slide" Target="slides/slide37.xml"/><Relationship Id="rId129" Type="http://schemas.openxmlformats.org/officeDocument/2006/relationships/slide" Target="slides/slide42.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 Target="slides/slide4.xml"/><Relationship Id="rId96" Type="http://schemas.openxmlformats.org/officeDocument/2006/relationships/slide" Target="slides/slide9.xml"/><Relationship Id="rId140" Type="http://schemas.openxmlformats.org/officeDocument/2006/relationships/slide" Target="slides/slide53.xml"/><Relationship Id="rId145" Type="http://schemas.openxmlformats.org/officeDocument/2006/relationships/slide" Target="slides/slide58.xml"/><Relationship Id="rId161" Type="http://schemas.openxmlformats.org/officeDocument/2006/relationships/slide" Target="slides/slide74.xml"/><Relationship Id="rId166" Type="http://schemas.openxmlformats.org/officeDocument/2006/relationships/slide" Target="slides/slide79.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27.xml"/><Relationship Id="rId119" Type="http://schemas.openxmlformats.org/officeDocument/2006/relationships/slide" Target="slides/slide32.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43.xml"/><Relationship Id="rId135" Type="http://schemas.openxmlformats.org/officeDocument/2006/relationships/slide" Target="slides/slide48.xml"/><Relationship Id="rId151" Type="http://schemas.openxmlformats.org/officeDocument/2006/relationships/slide" Target="slides/slide64.xml"/><Relationship Id="rId156" Type="http://schemas.openxmlformats.org/officeDocument/2006/relationships/slide" Target="slides/slide69.xml"/><Relationship Id="rId177"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85.xml"/><Relationship Id="rId180"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0.xml"/><Relationship Id="rId104" Type="http://schemas.openxmlformats.org/officeDocument/2006/relationships/slide" Target="slides/slide17.xml"/><Relationship Id="rId120" Type="http://schemas.openxmlformats.org/officeDocument/2006/relationships/slide" Target="slides/slide33.xml"/><Relationship Id="rId125" Type="http://schemas.openxmlformats.org/officeDocument/2006/relationships/slide" Target="slides/slide38.xml"/><Relationship Id="rId141" Type="http://schemas.openxmlformats.org/officeDocument/2006/relationships/slide" Target="slides/slide54.xml"/><Relationship Id="rId146" Type="http://schemas.openxmlformats.org/officeDocument/2006/relationships/slide" Target="slides/slide59.xml"/><Relationship Id="rId167"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5.xml"/><Relationship Id="rId162" Type="http://schemas.openxmlformats.org/officeDocument/2006/relationships/slide" Target="slides/slide75.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23.xml"/><Relationship Id="rId115" Type="http://schemas.openxmlformats.org/officeDocument/2006/relationships/slide" Target="slides/slide28.xml"/><Relationship Id="rId131" Type="http://schemas.openxmlformats.org/officeDocument/2006/relationships/slide" Target="slides/slide44.xml"/><Relationship Id="rId136" Type="http://schemas.openxmlformats.org/officeDocument/2006/relationships/slide" Target="slides/slide49.xml"/><Relationship Id="rId157" Type="http://schemas.openxmlformats.org/officeDocument/2006/relationships/slide" Target="slides/slide70.xml"/><Relationship Id="rId178" Type="http://schemas.openxmlformats.org/officeDocument/2006/relationships/slide" Target="slides/slide9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65.xml"/><Relationship Id="rId173" Type="http://schemas.openxmlformats.org/officeDocument/2006/relationships/slide" Target="slides/slide8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3.xml"/><Relationship Id="rId105" Type="http://schemas.openxmlformats.org/officeDocument/2006/relationships/slide" Target="slides/slide18.xml"/><Relationship Id="rId126" Type="http://schemas.openxmlformats.org/officeDocument/2006/relationships/slide" Target="slides/slide39.xml"/><Relationship Id="rId147" Type="http://schemas.openxmlformats.org/officeDocument/2006/relationships/slide" Target="slides/slide60.xml"/><Relationship Id="rId168" Type="http://schemas.openxmlformats.org/officeDocument/2006/relationships/slide" Target="slides/slide8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6.xml"/><Relationship Id="rId98" Type="http://schemas.openxmlformats.org/officeDocument/2006/relationships/slide" Target="slides/slide11.xml"/><Relationship Id="rId121" Type="http://schemas.openxmlformats.org/officeDocument/2006/relationships/slide" Target="slides/slide34.xml"/><Relationship Id="rId142" Type="http://schemas.openxmlformats.org/officeDocument/2006/relationships/slide" Target="slides/slide55.xml"/><Relationship Id="rId163" Type="http://schemas.openxmlformats.org/officeDocument/2006/relationships/slide" Target="slides/slide76.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29.xml"/><Relationship Id="rId137" Type="http://schemas.openxmlformats.org/officeDocument/2006/relationships/slide" Target="slides/slide50.xml"/><Relationship Id="rId158" Type="http://schemas.openxmlformats.org/officeDocument/2006/relationships/slide" Target="slides/slide7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 Target="slides/slide1.xml"/><Relationship Id="rId111" Type="http://schemas.openxmlformats.org/officeDocument/2006/relationships/slide" Target="slides/slide24.xml"/><Relationship Id="rId132" Type="http://schemas.openxmlformats.org/officeDocument/2006/relationships/slide" Target="slides/slide45.xml"/><Relationship Id="rId153" Type="http://schemas.openxmlformats.org/officeDocument/2006/relationships/slide" Target="slides/slide66.xml"/><Relationship Id="rId174" Type="http://schemas.openxmlformats.org/officeDocument/2006/relationships/slide" Target="slides/slide87.xml"/><Relationship Id="rId179" Type="http://schemas.openxmlformats.org/officeDocument/2006/relationships/slide" Target="slides/slide9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19.xml"/><Relationship Id="rId12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 Target="slides/slide7.xml"/><Relationship Id="rId99" Type="http://schemas.openxmlformats.org/officeDocument/2006/relationships/slide" Target="slides/slide12.xml"/><Relationship Id="rId101" Type="http://schemas.openxmlformats.org/officeDocument/2006/relationships/slide" Target="slides/slide14.xml"/><Relationship Id="rId122" Type="http://schemas.openxmlformats.org/officeDocument/2006/relationships/slide" Target="slides/slide35.xml"/><Relationship Id="rId143" Type="http://schemas.openxmlformats.org/officeDocument/2006/relationships/slide" Target="slides/slide56.xml"/><Relationship Id="rId148" Type="http://schemas.openxmlformats.org/officeDocument/2006/relationships/slide" Target="slides/slide61.xml"/><Relationship Id="rId164" Type="http://schemas.openxmlformats.org/officeDocument/2006/relationships/slide" Target="slides/slide77.xml"/><Relationship Id="rId169" Type="http://schemas.openxmlformats.org/officeDocument/2006/relationships/slide" Target="slides/slide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26194-F3E2-48E7-A628-82F2BD34D17A}" type="datetimeFigureOut">
              <a:rPr lang="en-US" smtClean="0"/>
              <a:pPr/>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06E0B-B15C-4A81-95F4-55CFCFA5489B}" type="slidenum">
              <a:rPr lang="en-US" smtClean="0"/>
              <a:pPr/>
              <a:t>‹#›</a:t>
            </a:fld>
            <a:endParaRPr lang="en-US"/>
          </a:p>
        </p:txBody>
      </p:sp>
    </p:spTree>
    <p:extLst>
      <p:ext uri="{BB962C8B-B14F-4D97-AF65-F5344CB8AC3E}">
        <p14:creationId xmlns:p14="http://schemas.microsoft.com/office/powerpoint/2010/main" xmlns="" val="79819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7972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Equations 9.2 and 9.3 on p. 9.3.9</a:t>
            </a:r>
            <a:endParaRPr lang="en-US" dirty="0"/>
          </a:p>
        </p:txBody>
      </p:sp>
    </p:spTree>
    <p:extLst>
      <p:ext uri="{BB962C8B-B14F-4D97-AF65-F5344CB8AC3E}">
        <p14:creationId xmlns:p14="http://schemas.microsoft.com/office/powerpoint/2010/main" xmlns="" val="372712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a:t>
            </a:r>
            <a:r>
              <a:rPr lang="en-US" baseline="0" dirty="0" smtClean="0"/>
              <a:t> on p. 9.3.10</a:t>
            </a:r>
            <a:endParaRPr lang="en-US" dirty="0"/>
          </a:p>
        </p:txBody>
      </p:sp>
    </p:spTree>
    <p:extLst>
      <p:ext uri="{BB962C8B-B14F-4D97-AF65-F5344CB8AC3E}">
        <p14:creationId xmlns:p14="http://schemas.microsoft.com/office/powerpoint/2010/main" xmlns="" val="107784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9.3.11</a:t>
            </a:r>
            <a:endParaRPr lang="en-US" dirty="0"/>
          </a:p>
        </p:txBody>
      </p:sp>
    </p:spTree>
    <p:extLst>
      <p:ext uri="{BB962C8B-B14F-4D97-AF65-F5344CB8AC3E}">
        <p14:creationId xmlns:p14="http://schemas.microsoft.com/office/powerpoint/2010/main" xmlns="" val="84050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NPV profile identifies the range of discount rates</a:t>
            </a:r>
            <a:r>
              <a:rPr lang="en-US" baseline="0" dirty="0" smtClean="0"/>
              <a:t> where a project would still be viable. It is a form of sensitivity analysis. Graph from p. 9.3.15.</a:t>
            </a:r>
            <a:endParaRPr lang="en-US" dirty="0"/>
          </a:p>
        </p:txBody>
      </p:sp>
    </p:spTree>
    <p:extLst>
      <p:ext uri="{BB962C8B-B14F-4D97-AF65-F5344CB8AC3E}">
        <p14:creationId xmlns:p14="http://schemas.microsoft.com/office/powerpoint/2010/main" xmlns="" val="380049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9.3.16</a:t>
            </a:r>
            <a:endParaRPr lang="en-US" dirty="0"/>
          </a:p>
        </p:txBody>
      </p:sp>
    </p:spTree>
    <p:extLst>
      <p:ext uri="{BB962C8B-B14F-4D97-AF65-F5344CB8AC3E}">
        <p14:creationId xmlns:p14="http://schemas.microsoft.com/office/powerpoint/2010/main" xmlns="" val="265966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a:t>
            </a:r>
            <a:r>
              <a:rPr lang="en-US" baseline="0" dirty="0" smtClean="0"/>
              <a:t> from p. 9.3.17</a:t>
            </a:r>
            <a:endParaRPr lang="en-US" dirty="0"/>
          </a:p>
        </p:txBody>
      </p:sp>
    </p:spTree>
    <p:extLst>
      <p:ext uri="{BB962C8B-B14F-4D97-AF65-F5344CB8AC3E}">
        <p14:creationId xmlns:p14="http://schemas.microsoft.com/office/powerpoint/2010/main" xmlns="" val="2064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a:t>
            </a:r>
            <a:r>
              <a:rPr lang="en-US" baseline="0" dirty="0" smtClean="0"/>
              <a:t> 9.4 from p. 9.3.19</a:t>
            </a:r>
            <a:endParaRPr lang="en-US" dirty="0"/>
          </a:p>
        </p:txBody>
      </p:sp>
    </p:spTree>
    <p:extLst>
      <p:ext uri="{BB962C8B-B14F-4D97-AF65-F5344CB8AC3E}">
        <p14:creationId xmlns:p14="http://schemas.microsoft.com/office/powerpoint/2010/main" xmlns="" val="1964594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9.6 from p. 9.3.20</a:t>
            </a:r>
            <a:endParaRPr lang="en-US" dirty="0"/>
          </a:p>
        </p:txBody>
      </p:sp>
    </p:spTree>
    <p:extLst>
      <p:ext uri="{BB962C8B-B14F-4D97-AF65-F5344CB8AC3E}">
        <p14:creationId xmlns:p14="http://schemas.microsoft.com/office/powerpoint/2010/main" xmlns="" val="2010244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PI to rank projects.</a:t>
            </a:r>
            <a:r>
              <a:rPr lang="en-US" baseline="0" dirty="0" smtClean="0"/>
              <a:t> Example 9.7 on page 9.3.21</a:t>
            </a:r>
            <a:endParaRPr lang="en-US" dirty="0"/>
          </a:p>
        </p:txBody>
      </p:sp>
    </p:spTree>
    <p:extLst>
      <p:ext uri="{BB962C8B-B14F-4D97-AF65-F5344CB8AC3E}">
        <p14:creationId xmlns:p14="http://schemas.microsoft.com/office/powerpoint/2010/main" xmlns="" val="277381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9.3.22</a:t>
            </a:r>
            <a:endParaRPr lang="en-US" dirty="0"/>
          </a:p>
        </p:txBody>
      </p:sp>
    </p:spTree>
    <p:extLst>
      <p:ext uri="{BB962C8B-B14F-4D97-AF65-F5344CB8AC3E}">
        <p14:creationId xmlns:p14="http://schemas.microsoft.com/office/powerpoint/2010/main" xmlns="" val="58136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IRR is mechanically</a:t>
            </a:r>
            <a:r>
              <a:rPr lang="en-US" baseline="0" dirty="0" smtClean="0"/>
              <a:t> </a:t>
            </a:r>
            <a:r>
              <a:rPr lang="en-US" dirty="0" smtClean="0"/>
              <a:t>a trial and error solution</a:t>
            </a:r>
            <a:r>
              <a:rPr lang="en-US" baseline="0" dirty="0" smtClean="0"/>
              <a:t> and involves lengthy interpolation, the easiest method is to use a financial calculator to solve for IRR. This is Example 9.8 on p. 9.3.27</a:t>
            </a:r>
            <a:endParaRPr lang="en-US" dirty="0"/>
          </a:p>
        </p:txBody>
      </p:sp>
    </p:spTree>
    <p:extLst>
      <p:ext uri="{BB962C8B-B14F-4D97-AF65-F5344CB8AC3E}">
        <p14:creationId xmlns:p14="http://schemas.microsoft.com/office/powerpoint/2010/main" xmlns="" val="224582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55844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firms use a variety of techniques</a:t>
            </a:r>
            <a:r>
              <a:rPr lang="en-US" baseline="0" dirty="0" smtClean="0"/>
              <a:t> and report all of them to management team.</a:t>
            </a:r>
            <a:endParaRPr lang="en-US" dirty="0"/>
          </a:p>
        </p:txBody>
      </p:sp>
    </p:spTree>
    <p:extLst>
      <p:ext uri="{BB962C8B-B14F-4D97-AF65-F5344CB8AC3E}">
        <p14:creationId xmlns:p14="http://schemas.microsoft.com/office/powerpoint/2010/main" xmlns="" val="383077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MIRR solves the reinvestment rate issue and the multiple</a:t>
            </a:r>
            <a:r>
              <a:rPr lang="en-US" baseline="0" dirty="0" smtClean="0"/>
              <a:t> IRR issue, but it is not widely known as a technique in practice.</a:t>
            </a:r>
            <a:endParaRPr lang="en-US" dirty="0"/>
          </a:p>
        </p:txBody>
      </p:sp>
    </p:spTree>
    <p:extLst>
      <p:ext uri="{BB962C8B-B14F-4D97-AF65-F5344CB8AC3E}">
        <p14:creationId xmlns:p14="http://schemas.microsoft.com/office/powerpoint/2010/main" xmlns="" val="101120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9.9 on p. 9.3.35. Also, see the Solution Tools on the same page.</a:t>
            </a:r>
            <a:endParaRPr lang="en-US" dirty="0"/>
          </a:p>
        </p:txBody>
      </p:sp>
    </p:spTree>
    <p:extLst>
      <p:ext uri="{BB962C8B-B14F-4D97-AF65-F5344CB8AC3E}">
        <p14:creationId xmlns:p14="http://schemas.microsoft.com/office/powerpoint/2010/main" xmlns="" val="3445893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9.9 continued </a:t>
            </a:r>
            <a:r>
              <a:rPr lang="en-US" baseline="0" smtClean="0"/>
              <a:t>on p. </a:t>
            </a:r>
            <a:r>
              <a:rPr lang="en-US" baseline="0" dirty="0" smtClean="0"/>
              <a:t>9.3.36</a:t>
            </a:r>
            <a:endParaRPr lang="en-US" dirty="0"/>
          </a:p>
        </p:txBody>
      </p:sp>
    </p:spTree>
    <p:extLst>
      <p:ext uri="{BB962C8B-B14F-4D97-AF65-F5344CB8AC3E}">
        <p14:creationId xmlns:p14="http://schemas.microsoft.com/office/powerpoint/2010/main" xmlns="" val="4029926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35</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xmlns="" val="2779720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we need to be able to come up with this discount rate, required return, etc.; until now it has been given to us.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2110752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11.1 on p.11.1.7.</a:t>
            </a:r>
            <a:r>
              <a:rPr lang="en-US" baseline="0" dirty="0" smtClean="0"/>
              <a:t>  </a:t>
            </a:r>
          </a:p>
          <a:p>
            <a:r>
              <a:rPr lang="en-US" baseline="0" dirty="0" smtClean="0"/>
              <a:t>T is the marginal tax rate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1854678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p.11.1.7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xmlns="" val="96171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052534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11.2</a:t>
            </a:r>
            <a:r>
              <a:rPr lang="en-US" baseline="0" dirty="0" smtClean="0"/>
              <a:t> on p.11.1.10</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323920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p.11.1.11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89702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explore</a:t>
            </a:r>
            <a:r>
              <a:rPr lang="en-US" baseline="0" dirty="0" smtClean="0"/>
              <a:t> all three methods of calculation.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xmlns="" val="3044514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p.11.1.14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xmlns="" val="1843029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11.4  on p. 11.1.15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xmlns="" val="890868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a:t>
            </a:r>
            <a:r>
              <a:rPr lang="en-US" baseline="0" dirty="0" smtClean="0"/>
              <a:t> 11.5 on page 11.1.17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xmlns="" val="2084410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 11.1.17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xmlns="" val="2676350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 11.1.18.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xmlns="" val="1971518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a:t>
            </a:r>
            <a:r>
              <a:rPr lang="en-US" baseline="0" dirty="0" smtClean="0"/>
              <a:t> 11.6 on p. 11.2.1.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xmlns="" val="3879302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11.2.3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xmlns="" val="117407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Apply</a:t>
            </a:r>
            <a:r>
              <a:rPr lang="en-US" baseline="0" dirty="0" smtClean="0"/>
              <a:t> It activities in the IRG relates to identifying opportunities. Have students do this exercise.</a:t>
            </a:r>
          </a:p>
          <a:p>
            <a:endParaRPr lang="en-US" baseline="0" dirty="0" smtClean="0"/>
          </a:p>
          <a:p>
            <a:r>
              <a:rPr lang="en-US" baseline="0" dirty="0" smtClean="0"/>
              <a:t>Emphasize how all cash flows are ESTIMATES and can easily be wrong.</a:t>
            </a:r>
            <a:endParaRPr lang="en-US" dirty="0"/>
          </a:p>
        </p:txBody>
      </p:sp>
    </p:spTree>
    <p:extLst>
      <p:ext uri="{BB962C8B-B14F-4D97-AF65-F5344CB8AC3E}">
        <p14:creationId xmlns:p14="http://schemas.microsoft.com/office/powerpoint/2010/main" xmlns="" val="1886963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11.7 on p. 11.2.4.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xmlns="" val="3500467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11.2.4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xmlns="" val="69602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divisions</a:t>
            </a:r>
            <a:r>
              <a:rPr lang="en-US" baseline="0" dirty="0" smtClean="0"/>
              <a:t> may have widely differing levels of risk and you should use divisional WACCs that reflect </a:t>
            </a:r>
            <a:r>
              <a:rPr lang="en-US" baseline="0" smtClean="0"/>
              <a:t>this risk.</a:t>
            </a:r>
            <a:endParaRPr lang="en-US"/>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xmlns="" val="3896968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59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xmlns="" val="2779720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Leverage</a:t>
            </a:r>
            <a:r>
              <a:rPr lang="en-US" baseline="0" dirty="0" smtClean="0"/>
              <a:t> helps magnify any type of result, financial or otherwise. Figure 12.1 from p. 12.1.1</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xmlns="" val="317484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50938" y="692150"/>
            <a:ext cx="4556125" cy="3416300"/>
          </a:xfrm>
          <a:ln/>
        </p:spPr>
      </p:sp>
      <p:sp>
        <p:nvSpPr>
          <p:cNvPr id="1536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a:t>
            </a:r>
            <a:r>
              <a:rPr lang="en-US" baseline="0" dirty="0" smtClean="0"/>
              <a:t> 12.1 on p. 12.1.2</a:t>
            </a:r>
          </a:p>
          <a:p>
            <a:endParaRPr lang="en-US" baseline="0" dirty="0" smtClean="0"/>
          </a:p>
          <a:p>
            <a:r>
              <a:rPr lang="en-US" baseline="0" dirty="0" smtClean="0"/>
              <a:t>DOL tells us how much earnings will change for a given change in sales.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xmlns="" val="901287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12.1 from p. 12.1.3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xmlns="" val="2682036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50938" y="692150"/>
            <a:ext cx="4556125" cy="3416300"/>
          </a:xfrm>
          <a:ln/>
        </p:spPr>
      </p:sp>
      <p:sp>
        <p:nvSpPr>
          <p:cNvPr id="1536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12.2 on p. 12.1.4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xmlns="" val="384848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 9.3.1</a:t>
            </a:r>
            <a:endParaRPr lang="en-US" dirty="0"/>
          </a:p>
        </p:txBody>
      </p:sp>
    </p:spTree>
    <p:extLst>
      <p:ext uri="{BB962C8B-B14F-4D97-AF65-F5344CB8AC3E}">
        <p14:creationId xmlns:p14="http://schemas.microsoft.com/office/powerpoint/2010/main" xmlns="" val="859153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12.3 on p. 12.1.5.</a:t>
            </a:r>
          </a:p>
          <a:p>
            <a:endParaRPr lang="en-US" dirty="0" smtClean="0"/>
          </a:p>
          <a:p>
            <a:r>
              <a:rPr lang="en-US" dirty="0" smtClean="0"/>
              <a:t>Emphasize</a:t>
            </a:r>
            <a:r>
              <a:rPr lang="en-US" baseline="0" dirty="0" smtClean="0"/>
              <a:t> that total leverage is multiplicative.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xmlns="" val="1683625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50938" y="692150"/>
            <a:ext cx="4556125" cy="3416300"/>
          </a:xfrm>
          <a:ln/>
        </p:spPr>
      </p:sp>
      <p:sp>
        <p:nvSpPr>
          <p:cNvPr id="1536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primary topics we will cover under</a:t>
            </a:r>
            <a:r>
              <a:rPr lang="en-US" baseline="0" dirty="0" smtClean="0"/>
              <a:t> this LO.</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xmlns="" val="2081787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 12.3.4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xmlns="" val="1694744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M&amp;M Prop.</a:t>
            </a:r>
            <a:r>
              <a:rPr lang="en-US" baseline="0" dirty="0" smtClean="0"/>
              <a:t> 2 states that WACC is unaffected by debt. As firms increase use of lower cost debt, the required return from equity increases to exactly offset the lower cost debt. Therefore WACC stays the same. From p. 12.3.7</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xmlns="" val="544747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Equations</a:t>
            </a:r>
            <a:r>
              <a:rPr lang="en-US" baseline="0" dirty="0" smtClean="0"/>
              <a:t> </a:t>
            </a:r>
            <a:r>
              <a:rPr lang="en-US" dirty="0" smtClean="0"/>
              <a:t>12.8, 12.9</a:t>
            </a:r>
            <a:r>
              <a:rPr lang="en-US" baseline="0" dirty="0" smtClean="0"/>
              <a:t> and 12.</a:t>
            </a:r>
            <a:r>
              <a:rPr lang="en-US" dirty="0" smtClean="0"/>
              <a:t>10 on p. 12.3.8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xmlns="" val="11549880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tax deductibility</a:t>
            </a:r>
            <a:r>
              <a:rPr lang="en-US" baseline="0" dirty="0" smtClean="0"/>
              <a:t> of interest shifts the preferred capital structure toward debt.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xmlns="" val="1363938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Eq</a:t>
            </a:r>
            <a:r>
              <a:rPr lang="en-US" dirty="0" smtClean="0"/>
              <a:t> 12.11 &amp; Eq. 12.12 </a:t>
            </a:r>
            <a:r>
              <a:rPr lang="en-US" baseline="0" dirty="0" smtClean="0"/>
              <a:t> on pp.  2.3.13 and 12.3.14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xmlns="" val="24261029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from p 12.3.14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xmlns="" val="1281476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Video on p. 12.3.15</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xmlns="" val="237534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a:t>
            </a:r>
            <a:r>
              <a:rPr lang="en-US" dirty="0" smtClean="0"/>
              <a:t> 9.3.2</a:t>
            </a:r>
            <a:endParaRPr lang="en-US" dirty="0"/>
          </a:p>
        </p:txBody>
      </p:sp>
    </p:spTree>
    <p:extLst>
      <p:ext uri="{BB962C8B-B14F-4D97-AF65-F5344CB8AC3E}">
        <p14:creationId xmlns:p14="http://schemas.microsoft.com/office/powerpoint/2010/main" xmlns="" val="972106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M&amp;M’s main insight</a:t>
            </a:r>
            <a:r>
              <a:rPr lang="en-US" baseline="0" dirty="0" smtClean="0"/>
              <a:t> is that debt can reduce the “tax” slice of the pie and result in higher returns to shareholders. From p. 12.3.16</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xmlns="" val="2158155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WACC</a:t>
            </a:r>
            <a:r>
              <a:rPr lang="en-US" baseline="0" dirty="0" smtClean="0"/>
              <a:t> now declines as leverage goes up because the increase in the required return to equity is not a direct offset to benefits of lower cost debt. Eq. 12.13 from p. 12.3.17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xmlns="" val="512302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a:t>
            </a:r>
            <a:r>
              <a:rPr lang="en-US" baseline="0" dirty="0" smtClean="0"/>
              <a:t> on p. 12.3.18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xmlns="" val="20206714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tradeoff adds</a:t>
            </a:r>
            <a:r>
              <a:rPr lang="en-US" baseline="0" dirty="0" smtClean="0"/>
              <a:t> the cost of financial distress to the valuation model. Eq. 12.14 from page 12.3.24</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xmlns="" val="692065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a:t>
            </a:r>
            <a:r>
              <a:rPr lang="en-US" baseline="0" dirty="0" smtClean="0"/>
              <a:t> of financial distress increase as debt increases. From p. 12.3.23</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xmlns="" val="31007523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a:t>
            </a:r>
            <a:r>
              <a:rPr lang="en-US" dirty="0" smtClean="0"/>
              <a:t>12.6 from p. 12.3.25. The value</a:t>
            </a:r>
            <a:r>
              <a:rPr lang="en-US" baseline="0" dirty="0" smtClean="0"/>
              <a:t> of the firm is affected by tax benefits and financial distress costs.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xmlns="" val="13099129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and stockholders can have differing goals;</a:t>
            </a:r>
            <a:r>
              <a:rPr lang="en-US" baseline="0" dirty="0" smtClean="0"/>
              <a:t> this results in agency costs. Eq. 12.15 from p. 12.3.28</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xmlns="" val="37634524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firm value must be adjusted</a:t>
            </a:r>
            <a:r>
              <a:rPr lang="en-US" baseline="0" dirty="0" smtClean="0"/>
              <a:t> to reflect increasing agency costs to monitor management. Figure 12.7 from p. 12.3.29</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xmlns="" val="25975590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Debt ratios are industry dependent</a:t>
            </a:r>
            <a:r>
              <a:rPr lang="en-US" baseline="0" dirty="0" smtClean="0"/>
              <a:t>.  Some industries have greater stability of cash flows and can service more debt.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xmlns="" val="9852023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xmlns="" val="58559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9.1 on p. 9.3.3</a:t>
            </a:r>
            <a:endParaRPr lang="en-US" dirty="0"/>
          </a:p>
        </p:txBody>
      </p:sp>
    </p:spTree>
    <p:extLst>
      <p:ext uri="{BB962C8B-B14F-4D97-AF65-F5344CB8AC3E}">
        <p14:creationId xmlns:p14="http://schemas.microsoft.com/office/powerpoint/2010/main" xmlns="" val="2003091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xmlns="" val="299784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from p. 9.3.3</a:t>
            </a:r>
            <a:endParaRPr lang="en-US" dirty="0"/>
          </a:p>
        </p:txBody>
      </p:sp>
    </p:spTree>
    <p:extLst>
      <p:ext uri="{BB962C8B-B14F-4D97-AF65-F5344CB8AC3E}">
        <p14:creationId xmlns:p14="http://schemas.microsoft.com/office/powerpoint/2010/main" xmlns="" val="427596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9.2 and </a:t>
            </a:r>
            <a:r>
              <a:rPr lang="en-US" dirty="0" smtClean="0"/>
              <a:t>Solution Tools</a:t>
            </a:r>
            <a:r>
              <a:rPr lang="en-US" baseline="0" dirty="0" smtClean="0"/>
              <a:t> on p. 9.3.4</a:t>
            </a:r>
            <a:endParaRPr lang="en-US" dirty="0"/>
          </a:p>
        </p:txBody>
      </p:sp>
    </p:spTree>
    <p:extLst>
      <p:ext uri="{BB962C8B-B14F-4D97-AF65-F5344CB8AC3E}">
        <p14:creationId xmlns:p14="http://schemas.microsoft.com/office/powerpoint/2010/main" xmlns="" val="23335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248400"/>
            <a:ext cx="2895600" cy="329184"/>
          </a:xfrm>
          <a:prstGeom prst="rect">
            <a:avLst/>
          </a:prstGeom>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048000" y="6248400"/>
            <a:ext cx="4114800" cy="329184"/>
          </a:xfrm>
          <a:prstGeom prst="rect">
            <a:avLst/>
          </a:prstGeo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8CF459E5-9DB4-4118-927E-2F41ECF73E29}" type="slidenum">
              <a:rPr lang="en-US" smtClean="0"/>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8CF459E5-9DB4-4118-927E-2F41ECF73E29}"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8CF459E5-9DB4-4118-927E-2F41ECF73E29}" type="slidenum">
              <a:rPr lang="en-US" smtClean="0"/>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241AE66-CA24-4AC7-AF3F-8D2FA84C2B53}" type="datetime1">
              <a:rPr lang="en-US">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r>
              <a:rPr lang="en-US" dirty="0">
                <a:solidFill>
                  <a:prstClr val="black"/>
                </a:solidFill>
              </a:rPr>
              <a:t>Professor James Kuhle, Ph.D.</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00800"/>
            <a:ext cx="2895600" cy="329184"/>
          </a:xfrm>
          <a:prstGeom prst="rect">
            <a:avLst/>
          </a:prstGeom>
        </p:spPr>
        <p:txBody>
          <a:bodyPr/>
          <a:lstStyle/>
          <a:p>
            <a:fld id="{9E33448B-122C-45A9-98FD-08CE7C7B02D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a:xfrm>
            <a:off x="2895600" y="6400800"/>
            <a:ext cx="4114800" cy="329184"/>
          </a:xfrm>
          <a:prstGeom prst="rect">
            <a:avLst/>
          </a:prstGeom>
        </p:spPr>
        <p:txBody>
          <a:body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5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5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5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5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5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60.xml.rels><?xml version="1.0" encoding="UTF-8" standalone="yes"?>
<Relationships xmlns="http://schemas.openxmlformats.org/package/2006/relationships"><Relationship Id="rId3" Type="http://schemas.openxmlformats.org/officeDocument/2006/relationships/theme" Target="../theme/theme60.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62.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63.xml"/></Relationships>
</file>

<file path=ppt/slideMasters/_rels/slideMaster63.xml.rels><?xml version="1.0" encoding="UTF-8" standalone="yes"?>
<Relationships xmlns="http://schemas.openxmlformats.org/package/2006/relationships"><Relationship Id="rId3" Type="http://schemas.openxmlformats.org/officeDocument/2006/relationships/theme" Target="../theme/theme63.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66.xml"/></Relationships>
</file>

<file path=ppt/slideMasters/_rels/slideMaster65.xml.rels><?xml version="1.0" encoding="UTF-8" standalone="yes"?>
<Relationships xmlns="http://schemas.openxmlformats.org/package/2006/relationships"><Relationship Id="rId3" Type="http://schemas.openxmlformats.org/officeDocument/2006/relationships/theme" Target="../theme/theme65.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69.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0.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71.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73.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74.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75.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76.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77.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78.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79.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80.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81.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83.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84.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85.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86.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87.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88.xml"/></Relationships>
</file>

<file path=ppt/slideMasters/_rels/slideMaster86.xml.rels><?xml version="1.0" encoding="UTF-8" standalone="yes"?>
<Relationships xmlns="http://schemas.openxmlformats.org/package/2006/relationships"><Relationship Id="rId2" Type="http://schemas.openxmlformats.org/officeDocument/2006/relationships/theme" Target="../theme/theme86.xml"/><Relationship Id="rId1" Type="http://schemas.openxmlformats.org/officeDocument/2006/relationships/slideLayout" Target="../slideLayouts/slideLayout89.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0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0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0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0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1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2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2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2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2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73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11 – Cost of Capital</a:t>
            </a:r>
            <a:endParaRPr lang="en-US" dirty="0">
              <a:solidFill>
                <a:srgbClr val="94C600">
                  <a:lumMod val="50000"/>
                </a:srgbClr>
              </a:solidFill>
            </a:endParaRPr>
          </a:p>
        </p:txBody>
      </p:sp>
      <p:sp>
        <p:nvSpPr>
          <p:cNvPr id="4" name="Footer Placeholder 3"/>
          <p:cNvSpPr>
            <a:spLocks noGrp="1"/>
          </p:cNvSpPr>
          <p:nvPr>
            <p:ph type="ftr" sz="quarter" idx="3"/>
          </p:nvPr>
        </p:nvSpPr>
        <p:spPr>
          <a:xfrm>
            <a:off x="3048000" y="6096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5" r:id="rId1"/>
    <p:sldLayoutId id="2147483851" r:id="rId2"/>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1" r:id="rId1"/>
    <p:sldLayoutId id="2147483852" r:id="rId2"/>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5" r:id="rId1"/>
    <p:sldLayoutId id="2147483850" r:id="rId2"/>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1"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3"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7"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CEB966">
                    <a:lumMod val="50000"/>
                  </a:srgbClr>
                </a:solidFill>
              </a:rPr>
              <a:pPr lvl="1"/>
              <a:t>‹#›</a:t>
            </a:fld>
            <a:r>
              <a:rPr lang="en-US" dirty="0" smtClean="0">
                <a:solidFill>
                  <a:srgbClr val="CEB966">
                    <a:lumMod val="50000"/>
                  </a:srgbClr>
                </a:solidFill>
              </a:rPr>
              <a:t>	Chapter 12 – Capital Structure</a:t>
            </a:r>
            <a:endParaRPr lang="en-US" dirty="0">
              <a:solidFill>
                <a:srgbClr val="CEB966">
                  <a:lumMod val="50000"/>
                </a:srgbClr>
              </a:solidFill>
            </a:endParaRPr>
          </a:p>
        </p:txBody>
      </p:sp>
      <p:sp>
        <p:nvSpPr>
          <p:cNvPr id="4" name="Footer Placeholder 3"/>
          <p:cNvSpPr>
            <a:spLocks noGrp="1"/>
          </p:cNvSpPr>
          <p:nvPr>
            <p:ph type="ftr" sz="quarter" idx="3"/>
          </p:nvPr>
        </p:nvSpPr>
        <p:spPr>
          <a:xfrm>
            <a:off x="3122850" y="609600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smtClean="0">
                <a:solidFill>
                  <a:prstClr val="black">
                    <a:tint val="75000"/>
                  </a:prstClr>
                </a:solidFill>
              </a:rPr>
              <a:t>Professor James Kuhle, Ph.D.</a:t>
            </a:r>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9" r:id="rId1"/>
  </p:sldLayoutIdLst>
  <p:timing>
    <p:tnLst>
      <p:par>
        <p:cTn id="1" dur="indefinite" restart="never" nodeType="tmRoot"/>
      </p:par>
    </p:tnLst>
  </p:timing>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a:solidFill>
                  <a:srgbClr val="94C600">
                    <a:lumMod val="50000"/>
                  </a:srgbClr>
                </a:solidFill>
              </a:rPr>
              <a:pPr lvl="1"/>
              <a:t>‹#›</a:t>
            </a:fld>
            <a:r>
              <a:rPr lang="en-US" dirty="0">
                <a:solidFill>
                  <a:srgbClr val="94C600">
                    <a:lumMod val="50000"/>
                  </a:srgbClr>
                </a:solidFill>
              </a:rPr>
              <a:t>	Chapter 9 – Capital Budgeting: Introduction and Techniques</a:t>
            </a:r>
          </a:p>
        </p:txBody>
      </p:sp>
    </p:spTree>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amp;esrc=s&amp;frm=1&amp;source=images&amp;cd=&amp;cad=rja&amp;uact=8&amp;docid=r7qrO7QG1t1nWM&amp;tbnid=cMaMjKpBNL5jtM:&amp;ved=0CAYQjRw&amp;url=http://www.ozarksaddleking.com/PS/2059-stop-sign-whoa.html&amp;ei=RhYnU7bjMcKGogTG3oKgAw&amp;bvm=bv.62922401,d.cGU&amp;psig=AFQjCNFdOq7XRjEDPYW2DIQeiiMoV_TO5g&amp;ust=1395156903220102" TargetMode="Externa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74.xml"/><Relationship Id="rId5" Type="http://schemas.openxmlformats.org/officeDocument/2006/relationships/image" Target="../media/image50.png"/><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5.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76.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78.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81.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82.xml"/></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83.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86.xml"/></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1371600"/>
            <a:ext cx="8001000" cy="1927225"/>
          </a:xfrm>
        </p:spPr>
        <p:txBody>
          <a:bodyPr/>
          <a:lstStyle/>
          <a:p>
            <a:r>
              <a:rPr lang="en-US" sz="4400" dirty="0" smtClean="0"/>
              <a:t>Capital budgeting: Introduction and techniques</a:t>
            </a:r>
            <a:endParaRPr lang="en-US" sz="4400" dirty="0"/>
          </a:p>
        </p:txBody>
      </p:sp>
      <p:sp>
        <p:nvSpPr>
          <p:cNvPr id="10" name="Subtitle 9"/>
          <p:cNvSpPr>
            <a:spLocks noGrp="1"/>
          </p:cNvSpPr>
          <p:nvPr>
            <p:ph type="subTitle" idx="1"/>
          </p:nvPr>
        </p:nvSpPr>
        <p:spPr/>
        <p:txBody>
          <a:bodyPr/>
          <a:lstStyle/>
          <a:p>
            <a:r>
              <a:rPr lang="en-US" dirty="0" smtClean="0"/>
              <a:t>Chapter 9</a:t>
            </a:r>
            <a:endParaRPr lang="en-US" dirty="0"/>
          </a:p>
        </p:txBody>
      </p:sp>
      <p:sp>
        <p:nvSpPr>
          <p:cNvPr id="2" name="TextBox 1"/>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3175328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 Period (PB)</a:t>
            </a:r>
          </a:p>
        </p:txBody>
      </p:sp>
      <p:pic>
        <p:nvPicPr>
          <p:cNvPr id="5" name="Content Placeholder 4"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47800" y="2133600"/>
            <a:ext cx="6106005" cy="4076308"/>
          </a:xfrm>
        </p:spPr>
      </p:pic>
      <p:sp>
        <p:nvSpPr>
          <p:cNvPr id="3" name="Date Placeholder 2"/>
          <p:cNvSpPr>
            <a:spLocks noGrp="1"/>
          </p:cNvSpPr>
          <p:nvPr>
            <p:ph type="dt" sz="half" idx="10"/>
          </p:nvPr>
        </p:nvSpPr>
        <p:spPr>
          <a:xfrm>
            <a:off x="228600" y="6400800"/>
            <a:ext cx="2133600" cy="329184"/>
          </a:xfrm>
        </p:spPr>
        <p:txBody>
          <a:bodyPr/>
          <a:lstStyle/>
          <a:p>
            <a:fld id="{9F8C17A5-1D91-4225-A003-F7DF88E72AD4}"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950443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 Period (PB)</a:t>
            </a: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p:txBody>
      </p:sp>
      <p:pic>
        <p:nvPicPr>
          <p:cNvPr id="6" name="Content Placeholder 3"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2438400"/>
            <a:ext cx="8382000" cy="1584543"/>
          </a:xfrm>
          <a:prstGeom prst="rect">
            <a:avLst/>
          </a:prstGeom>
        </p:spPr>
      </p:pic>
      <p:sp>
        <p:nvSpPr>
          <p:cNvPr id="3" name="Date Placeholder 2"/>
          <p:cNvSpPr>
            <a:spLocks noGrp="1"/>
          </p:cNvSpPr>
          <p:nvPr>
            <p:ph type="dt" sz="half" idx="10"/>
          </p:nvPr>
        </p:nvSpPr>
        <p:spPr>
          <a:xfrm>
            <a:off x="152400" y="6324600"/>
            <a:ext cx="2209800" cy="329184"/>
          </a:xfrm>
        </p:spPr>
        <p:txBody>
          <a:bodyPr/>
          <a:lstStyle/>
          <a:p>
            <a:fld id="{0D098157-F318-43FB-8095-3807C19658C4}" type="datetime1">
              <a:rPr lang="en-US" smtClean="0">
                <a:solidFill>
                  <a:prstClr val="black"/>
                </a:solidFill>
              </a:rPr>
              <a:pPr/>
              <a:t>4/14/2014</a:t>
            </a:fld>
            <a:endParaRPr lang="en-US" dirty="0">
              <a:solidFill>
                <a:prstClr val="black"/>
              </a:solidFill>
            </a:endParaRPr>
          </a:p>
        </p:txBody>
      </p:sp>
      <p:sp>
        <p:nvSpPr>
          <p:cNvPr id="9" name="TextBox 8"/>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726727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 Advantages/Disadvantages</a:t>
            </a:r>
            <a:endParaRPr lang="en-US" dirty="0"/>
          </a:p>
        </p:txBody>
      </p:sp>
      <p:sp>
        <p:nvSpPr>
          <p:cNvPr id="3" name="Content Placeholder 2"/>
          <p:cNvSpPr>
            <a:spLocks noGrp="1"/>
          </p:cNvSpPr>
          <p:nvPr>
            <p:ph idx="1"/>
          </p:nvPr>
        </p:nvSpPr>
        <p:spPr/>
        <p:txBody>
          <a:bodyPr/>
          <a:lstStyle/>
          <a:p>
            <a:r>
              <a:rPr lang="en-US" dirty="0"/>
              <a:t>Advantages</a:t>
            </a:r>
          </a:p>
          <a:p>
            <a:pPr lvl="1"/>
            <a:r>
              <a:rPr lang="en-US" dirty="0"/>
              <a:t>Principal advantage of PB is the </a:t>
            </a:r>
            <a:r>
              <a:rPr lang="en-US" dirty="0" smtClean="0"/>
              <a:t>simplicity</a:t>
            </a:r>
          </a:p>
          <a:p>
            <a:pPr lvl="1"/>
            <a:r>
              <a:rPr lang="en-US" dirty="0" smtClean="0"/>
              <a:t>Provides liquidity information</a:t>
            </a:r>
          </a:p>
          <a:p>
            <a:pPr lvl="1"/>
            <a:endParaRPr lang="en-US" dirty="0"/>
          </a:p>
          <a:p>
            <a:r>
              <a:rPr lang="en-US" dirty="0" smtClean="0"/>
              <a:t>Disadvantages</a:t>
            </a:r>
          </a:p>
          <a:p>
            <a:pPr lvl="1"/>
            <a:r>
              <a:rPr lang="en-US" dirty="0" smtClean="0"/>
              <a:t>No clearly defined accept/reject criteria</a:t>
            </a:r>
          </a:p>
          <a:p>
            <a:pPr lvl="1"/>
            <a:r>
              <a:rPr lang="en-US" dirty="0" smtClean="0"/>
              <a:t>No risk adjustment</a:t>
            </a:r>
          </a:p>
          <a:p>
            <a:pPr lvl="1"/>
            <a:r>
              <a:rPr lang="en-US" dirty="0" smtClean="0"/>
              <a:t>Ignores cash flows beyond the payback period</a:t>
            </a:r>
          </a:p>
          <a:p>
            <a:pPr lvl="1"/>
            <a:r>
              <a:rPr lang="en-US" dirty="0" smtClean="0"/>
              <a:t>Ignores time value of money</a:t>
            </a:r>
            <a:endParaRPr lang="en-US" dirty="0"/>
          </a:p>
          <a:p>
            <a:endParaRPr lang="en-US" dirty="0"/>
          </a:p>
        </p:txBody>
      </p:sp>
      <p:sp>
        <p:nvSpPr>
          <p:cNvPr id="4" name="Date Placeholder 3"/>
          <p:cNvSpPr>
            <a:spLocks noGrp="1"/>
          </p:cNvSpPr>
          <p:nvPr>
            <p:ph type="dt" sz="half" idx="10"/>
          </p:nvPr>
        </p:nvSpPr>
        <p:spPr>
          <a:xfrm>
            <a:off x="228600" y="6400800"/>
            <a:ext cx="2133600" cy="329184"/>
          </a:xfrm>
        </p:spPr>
        <p:txBody>
          <a:bodyPr/>
          <a:lstStyle/>
          <a:p>
            <a:fld id="{C40A84B8-487E-43C1-A578-3ECD45B255E1}"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774367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Present Value (NPV)</a:t>
            </a:r>
            <a:endParaRPr lang="en-US" dirty="0"/>
          </a:p>
        </p:txBody>
      </p:sp>
      <p:sp>
        <p:nvSpPr>
          <p:cNvPr id="3" name="Content Placeholder 2"/>
          <p:cNvSpPr>
            <a:spLocks noGrp="1"/>
          </p:cNvSpPr>
          <p:nvPr>
            <p:ph idx="1"/>
          </p:nvPr>
        </p:nvSpPr>
        <p:spPr/>
        <p:txBody>
          <a:bodyPr/>
          <a:lstStyle/>
          <a:p>
            <a:r>
              <a:rPr lang="en-US" dirty="0" smtClean="0"/>
              <a:t>Net present value</a:t>
            </a:r>
          </a:p>
          <a:p>
            <a:pPr lvl="1"/>
            <a:r>
              <a:rPr lang="en-US" dirty="0" smtClean="0"/>
              <a:t>The most popular and theoretically sound evaluation tool available to analysts</a:t>
            </a:r>
          </a:p>
          <a:p>
            <a:pPr lvl="1"/>
            <a:r>
              <a:rPr lang="en-US" dirty="0" smtClean="0"/>
              <a:t>The sum or net of all discounted cash flows from a project</a:t>
            </a:r>
          </a:p>
          <a:p>
            <a:pPr lvl="1"/>
            <a:endParaRPr lang="en-US" dirty="0"/>
          </a:p>
          <a:p>
            <a:r>
              <a:rPr lang="en-US" dirty="0" smtClean="0"/>
              <a:t>Theory</a:t>
            </a:r>
          </a:p>
          <a:p>
            <a:pPr lvl="1"/>
            <a:r>
              <a:rPr lang="en-US" dirty="0" smtClean="0"/>
              <a:t>Cash inflows compared to cash outflows</a:t>
            </a:r>
          </a:p>
          <a:p>
            <a:pPr lvl="1"/>
            <a:r>
              <a:rPr lang="en-US" dirty="0" smtClean="0"/>
              <a:t>If PV of inflows exceed PV of outflows the project is viable</a:t>
            </a:r>
          </a:p>
          <a:p>
            <a:pPr lvl="1"/>
            <a:r>
              <a:rPr lang="en-US" dirty="0" smtClean="0"/>
              <a:t>The difference between PV of  cash outflows and PV of inflows is NPV</a:t>
            </a:r>
            <a:endParaRPr lang="en-US" dirty="0"/>
          </a:p>
        </p:txBody>
      </p:sp>
      <p:sp>
        <p:nvSpPr>
          <p:cNvPr id="4" name="Date Placeholder 3"/>
          <p:cNvSpPr>
            <a:spLocks noGrp="1"/>
          </p:cNvSpPr>
          <p:nvPr>
            <p:ph type="dt" sz="half" idx="10"/>
          </p:nvPr>
        </p:nvSpPr>
        <p:spPr>
          <a:xfrm>
            <a:off x="76200" y="6400800"/>
            <a:ext cx="2895600" cy="329184"/>
          </a:xfrm>
        </p:spPr>
        <p:txBody>
          <a:bodyPr/>
          <a:lstStyle/>
          <a:p>
            <a:fld id="{FD19019E-FC55-4667-98F7-DD5F54573CD8}"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4205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sp>
        <p:nvSpPr>
          <p:cNvPr id="3" name="Content Placeholder 2"/>
          <p:cNvSpPr>
            <a:spLocks noGrp="1"/>
          </p:cNvSpPr>
          <p:nvPr>
            <p:ph idx="1"/>
          </p:nvPr>
        </p:nvSpPr>
        <p:spPr/>
        <p:txBody>
          <a:bodyPr/>
          <a:lstStyle/>
          <a:p>
            <a:r>
              <a:rPr lang="en-US" dirty="0" smtClean="0"/>
              <a:t>Computation</a:t>
            </a:r>
          </a:p>
          <a:p>
            <a:endParaRPr lang="en-US" dirty="0"/>
          </a:p>
          <a:p>
            <a:pPr lvl="1"/>
            <a:r>
              <a:rPr lang="en-US" dirty="0" smtClean="0"/>
              <a:t>To include calculation of present values</a:t>
            </a:r>
          </a:p>
          <a:p>
            <a:pPr lvl="1"/>
            <a:endParaRPr lang="en-US" dirty="0"/>
          </a:p>
          <a:p>
            <a:pPr lvl="1"/>
            <a:endParaRPr lang="en-US" dirty="0" smtClean="0"/>
          </a:p>
          <a:p>
            <a:pPr lvl="1"/>
            <a:endParaRPr lang="en-US" dirty="0"/>
          </a:p>
          <a:p>
            <a:r>
              <a:rPr lang="en-US" dirty="0" smtClean="0"/>
              <a:t>Interpretation</a:t>
            </a:r>
          </a:p>
          <a:p>
            <a:pPr lvl="1"/>
            <a:r>
              <a:rPr lang="en-US" dirty="0" smtClean="0"/>
              <a:t>Positive NPV means the current value of income exceeds the current value of expenditure</a:t>
            </a:r>
          </a:p>
          <a:p>
            <a:pPr lvl="1"/>
            <a:r>
              <a:rPr lang="en-US" dirty="0" smtClean="0"/>
              <a:t>Negative NPV means the project costs more than it will bring in</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68372" y="2743200"/>
            <a:ext cx="5473687" cy="592141"/>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00327" y="3657600"/>
            <a:ext cx="5516382" cy="914400"/>
          </a:xfrm>
          <a:prstGeom prst="rect">
            <a:avLst/>
          </a:prstGeom>
        </p:spPr>
      </p:pic>
      <p:sp>
        <p:nvSpPr>
          <p:cNvPr id="6" name="Date Placeholder 5"/>
          <p:cNvSpPr>
            <a:spLocks noGrp="1"/>
          </p:cNvSpPr>
          <p:nvPr>
            <p:ph type="dt" sz="half" idx="10"/>
          </p:nvPr>
        </p:nvSpPr>
        <p:spPr>
          <a:xfrm>
            <a:off x="76200" y="6519191"/>
            <a:ext cx="2057400" cy="329184"/>
          </a:xfrm>
        </p:spPr>
        <p:txBody>
          <a:bodyPr/>
          <a:lstStyle/>
          <a:p>
            <a:fld id="{70609761-7ECB-4201-A5D4-7B99372A4BCF}" type="datetime1">
              <a:rPr lang="en-US" smtClean="0">
                <a:solidFill>
                  <a:prstClr val="black"/>
                </a:solidFill>
              </a:rPr>
              <a:pPr/>
              <a:t>4/14/2014</a:t>
            </a:fld>
            <a:endParaRPr lang="en-US" dirty="0">
              <a:solidFill>
                <a:prstClr val="black"/>
              </a:solidFill>
            </a:endParaRPr>
          </a:p>
        </p:txBody>
      </p:sp>
      <p:sp>
        <p:nvSpPr>
          <p:cNvPr id="10" name="TextBox 9"/>
          <p:cNvSpPr txBox="1"/>
          <p:nvPr/>
        </p:nvSpPr>
        <p:spPr>
          <a:xfrm>
            <a:off x="2819400" y="64770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652264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2209800"/>
            <a:ext cx="7239000" cy="3674568"/>
          </a:xfrm>
        </p:spPr>
      </p:pic>
      <p:sp>
        <p:nvSpPr>
          <p:cNvPr id="3" name="Date Placeholder 2"/>
          <p:cNvSpPr>
            <a:spLocks noGrp="1"/>
          </p:cNvSpPr>
          <p:nvPr>
            <p:ph type="dt" sz="half" idx="10"/>
          </p:nvPr>
        </p:nvSpPr>
        <p:spPr>
          <a:xfrm>
            <a:off x="76200" y="6400800"/>
            <a:ext cx="2133600" cy="329184"/>
          </a:xfrm>
        </p:spPr>
        <p:txBody>
          <a:bodyPr/>
          <a:lstStyle/>
          <a:p>
            <a:fld id="{69E4FBB5-4AB7-4404-96F7-C261BFA98512}"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819400" y="6354278"/>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489985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590800"/>
            <a:ext cx="8202170" cy="3248479"/>
          </a:xfrm>
        </p:spPr>
      </p:pic>
      <p:sp>
        <p:nvSpPr>
          <p:cNvPr id="3" name="Date Placeholder 2"/>
          <p:cNvSpPr>
            <a:spLocks noGrp="1"/>
          </p:cNvSpPr>
          <p:nvPr>
            <p:ph type="dt" sz="half" idx="10"/>
          </p:nvPr>
        </p:nvSpPr>
        <p:spPr>
          <a:xfrm>
            <a:off x="304800" y="6400800"/>
            <a:ext cx="2057400" cy="329184"/>
          </a:xfrm>
        </p:spPr>
        <p:txBody>
          <a:bodyPr/>
          <a:lstStyle/>
          <a:p>
            <a:fld id="{35AAE009-9FEE-47E9-8250-D7371A986194}"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519092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2374307"/>
            <a:ext cx="6629400" cy="3048000"/>
          </a:xfrm>
        </p:spPr>
      </p:pic>
      <p:sp>
        <p:nvSpPr>
          <p:cNvPr id="3" name="Date Placeholder 2"/>
          <p:cNvSpPr>
            <a:spLocks noGrp="1"/>
          </p:cNvSpPr>
          <p:nvPr>
            <p:ph type="dt" sz="half" idx="10"/>
          </p:nvPr>
        </p:nvSpPr>
        <p:spPr>
          <a:xfrm>
            <a:off x="152400" y="6400800"/>
            <a:ext cx="2133600" cy="329184"/>
          </a:xfrm>
        </p:spPr>
        <p:txBody>
          <a:bodyPr/>
          <a:lstStyle/>
          <a:p>
            <a:fld id="{EF4AB7E6-3D22-4C3C-9ED8-7E5FABE0A123}"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819400" y="6354278"/>
            <a:ext cx="3886200" cy="381000"/>
          </a:xfrm>
          <a:prstGeom prst="rect">
            <a:avLst/>
          </a:prstGeom>
          <a:noFill/>
        </p:spPr>
        <p:txBody>
          <a:bodyPr wrap="square" rtlCol="0">
            <a:spAutoFit/>
          </a:bodyPr>
          <a:lstStyle/>
          <a:p>
            <a:r>
              <a:rPr lang="en-US" dirty="0">
                <a:solidFill>
                  <a:prstClr val="black"/>
                </a:solidFill>
              </a:rPr>
              <a:t>Professor James Kuhle, Ph.D.</a:t>
            </a:r>
          </a:p>
        </p:txBody>
      </p:sp>
      <p:sp>
        <p:nvSpPr>
          <p:cNvPr id="5" name="TextBox 4"/>
          <p:cNvSpPr txBox="1"/>
          <p:nvPr/>
        </p:nvSpPr>
        <p:spPr>
          <a:xfrm>
            <a:off x="6858000" y="2438400"/>
            <a:ext cx="2057400" cy="3200876"/>
          </a:xfrm>
          <a:prstGeom prst="rect">
            <a:avLst/>
          </a:prstGeom>
          <a:solidFill>
            <a:schemeClr val="bg2"/>
          </a:solidFill>
          <a:ln>
            <a:solidFill>
              <a:schemeClr val="tx1"/>
            </a:solidFill>
          </a:ln>
        </p:spPr>
        <p:txBody>
          <a:bodyPr wrap="square" rtlCol="0">
            <a:spAutoFit/>
          </a:bodyPr>
          <a:lstStyle/>
          <a:p>
            <a:pPr algn="ctr"/>
            <a:r>
              <a:rPr lang="en-US" sz="1600" b="1" u="sng" dirty="0">
                <a:solidFill>
                  <a:prstClr val="black"/>
                </a:solidFill>
              </a:rPr>
              <a:t>Calculator Solution</a:t>
            </a:r>
          </a:p>
          <a:p>
            <a:pPr algn="just"/>
            <a:endParaRPr lang="en-US" sz="1000" b="1" u="sng" dirty="0">
              <a:solidFill>
                <a:prstClr val="black"/>
              </a:solidFill>
            </a:endParaRPr>
          </a:p>
          <a:p>
            <a:pPr algn="ctr"/>
            <a:r>
              <a:rPr lang="en-US" sz="1600" b="1" dirty="0">
                <a:solidFill>
                  <a:prstClr val="black"/>
                </a:solidFill>
              </a:rPr>
              <a:t>PMT = 2</a:t>
            </a:r>
          </a:p>
          <a:p>
            <a:pPr algn="ctr"/>
            <a:r>
              <a:rPr lang="en-US" sz="1600" b="1" dirty="0">
                <a:solidFill>
                  <a:prstClr val="black"/>
                </a:solidFill>
              </a:rPr>
              <a:t>N = 20</a:t>
            </a:r>
          </a:p>
          <a:p>
            <a:pPr algn="ctr"/>
            <a:r>
              <a:rPr lang="en-US" sz="1600" b="1" dirty="0">
                <a:solidFill>
                  <a:prstClr val="black"/>
                </a:solidFill>
              </a:rPr>
              <a:t>I/Y = 15</a:t>
            </a:r>
          </a:p>
          <a:p>
            <a:pPr algn="ctr"/>
            <a:r>
              <a:rPr lang="en-US" sz="1600" b="1" dirty="0">
                <a:solidFill>
                  <a:prstClr val="black"/>
                </a:solidFill>
              </a:rPr>
              <a:t>COMP PV = 12.65</a:t>
            </a:r>
          </a:p>
          <a:p>
            <a:pPr algn="ctr"/>
            <a:endParaRPr lang="en-US" sz="1600" b="1" dirty="0">
              <a:solidFill>
                <a:prstClr val="black"/>
              </a:solidFill>
            </a:endParaRPr>
          </a:p>
          <a:p>
            <a:pPr algn="ctr"/>
            <a:r>
              <a:rPr lang="en-US" sz="1600" b="1" dirty="0">
                <a:solidFill>
                  <a:prstClr val="black"/>
                </a:solidFill>
              </a:rPr>
              <a:t>FV = 12.65</a:t>
            </a:r>
          </a:p>
          <a:p>
            <a:pPr algn="ctr"/>
            <a:r>
              <a:rPr lang="en-US" sz="1600" b="1" dirty="0">
                <a:solidFill>
                  <a:prstClr val="black"/>
                </a:solidFill>
              </a:rPr>
              <a:t>N = 4</a:t>
            </a:r>
          </a:p>
          <a:p>
            <a:pPr algn="ctr"/>
            <a:r>
              <a:rPr lang="en-US" sz="1600" b="1" dirty="0">
                <a:solidFill>
                  <a:prstClr val="black"/>
                </a:solidFill>
              </a:rPr>
              <a:t>I/Y = 15</a:t>
            </a:r>
          </a:p>
          <a:p>
            <a:pPr algn="ctr"/>
            <a:r>
              <a:rPr lang="en-US" sz="1600" b="1" dirty="0">
                <a:solidFill>
                  <a:prstClr val="black"/>
                </a:solidFill>
              </a:rPr>
              <a:t>COMP PV = 7.23</a:t>
            </a:r>
          </a:p>
          <a:p>
            <a:r>
              <a:rPr lang="en-US" sz="1600" b="1" dirty="0">
                <a:solidFill>
                  <a:prstClr val="black"/>
                </a:solidFill>
              </a:rPr>
              <a:t>                         - </a:t>
            </a:r>
            <a:r>
              <a:rPr lang="en-US" sz="1600" b="1" u="sng" dirty="0">
                <a:solidFill>
                  <a:prstClr val="black"/>
                </a:solidFill>
              </a:rPr>
              <a:t>6.01</a:t>
            </a:r>
          </a:p>
          <a:p>
            <a:r>
              <a:rPr lang="en-US" sz="1600" b="1" dirty="0">
                <a:solidFill>
                  <a:prstClr val="black"/>
                </a:solidFill>
              </a:rPr>
              <a:t>                           1.22</a:t>
            </a:r>
          </a:p>
        </p:txBody>
      </p:sp>
    </p:spTree>
    <p:extLst>
      <p:ext uri="{BB962C8B-B14F-4D97-AF65-F5344CB8AC3E}">
        <p14:creationId xmlns:p14="http://schemas.microsoft.com/office/powerpoint/2010/main" xmlns="" val="898316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NPV Advantages/Disadvantages</a:t>
            </a:r>
            <a:endParaRPr lang="en-US" dirty="0"/>
          </a:p>
        </p:txBody>
      </p:sp>
      <p:sp>
        <p:nvSpPr>
          <p:cNvPr id="3" name="Content Placeholder 2"/>
          <p:cNvSpPr>
            <a:spLocks noGrp="1"/>
          </p:cNvSpPr>
          <p:nvPr>
            <p:ph idx="1"/>
          </p:nvPr>
        </p:nvSpPr>
        <p:spPr/>
        <p:txBody>
          <a:bodyPr/>
          <a:lstStyle/>
          <a:p>
            <a:r>
              <a:rPr lang="en-US" dirty="0" smtClean="0"/>
              <a:t>Advantages</a:t>
            </a:r>
          </a:p>
          <a:p>
            <a:pPr lvl="1"/>
            <a:r>
              <a:rPr lang="en-US" dirty="0" smtClean="0"/>
              <a:t>Uses time value of money</a:t>
            </a:r>
          </a:p>
          <a:p>
            <a:pPr lvl="1"/>
            <a:r>
              <a:rPr lang="en-US" dirty="0" smtClean="0"/>
              <a:t>Clear decision criterion of NPV &gt; 0 </a:t>
            </a:r>
            <a:r>
              <a:rPr lang="en-US" dirty="0" smtClean="0">
                <a:sym typeface="Wingdings" pitchFamily="2" charset="2"/>
              </a:rPr>
              <a:t> accept project </a:t>
            </a:r>
            <a:endParaRPr lang="en-US" dirty="0" smtClean="0"/>
          </a:p>
          <a:p>
            <a:pPr lvl="1"/>
            <a:r>
              <a:rPr lang="en-US" dirty="0" smtClean="0"/>
              <a:t>Discount rate adjusts for risk</a:t>
            </a:r>
          </a:p>
          <a:p>
            <a:pPr lvl="1"/>
            <a:endParaRPr lang="en-US" dirty="0"/>
          </a:p>
          <a:p>
            <a:r>
              <a:rPr lang="en-US" dirty="0" smtClean="0"/>
              <a:t>Disadvantages</a:t>
            </a:r>
          </a:p>
          <a:p>
            <a:pPr lvl="1"/>
            <a:r>
              <a:rPr lang="en-US" dirty="0" smtClean="0"/>
              <a:t>NPV is difficult for someone without a background in financial theory to understand</a:t>
            </a:r>
          </a:p>
          <a:p>
            <a:pPr lvl="1"/>
            <a:r>
              <a:rPr lang="en-US" dirty="0" smtClean="0"/>
              <a:t>NPV is of little help when a company must select among a group of positive-NPV projects</a:t>
            </a:r>
            <a:endParaRPr lang="en-US" dirty="0"/>
          </a:p>
        </p:txBody>
      </p:sp>
      <p:sp>
        <p:nvSpPr>
          <p:cNvPr id="4" name="Date Placeholder 3"/>
          <p:cNvSpPr>
            <a:spLocks noGrp="1"/>
          </p:cNvSpPr>
          <p:nvPr>
            <p:ph type="dt" sz="half" idx="10"/>
          </p:nvPr>
        </p:nvSpPr>
        <p:spPr>
          <a:xfrm>
            <a:off x="76200" y="6400800"/>
            <a:ext cx="2057400" cy="329184"/>
          </a:xfrm>
        </p:spPr>
        <p:txBody>
          <a:bodyPr/>
          <a:lstStyle/>
          <a:p>
            <a:fld id="{B7D8178B-3D21-4BD2-A0F0-63446C0A2C51}"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50945" y="6335027"/>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404602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sp>
        <p:nvSpPr>
          <p:cNvPr id="3" name="Content Placeholder 2"/>
          <p:cNvSpPr>
            <a:spLocks noGrp="1"/>
          </p:cNvSpPr>
          <p:nvPr>
            <p:ph idx="1"/>
          </p:nvPr>
        </p:nvSpPr>
        <p:spPr/>
        <p:txBody>
          <a:bodyPr/>
          <a:lstStyle/>
          <a:p>
            <a:r>
              <a:rPr lang="en-US" dirty="0" smtClean="0"/>
              <a:t>NPV profile</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3106994"/>
            <a:ext cx="6087325" cy="2695951"/>
          </a:xfrm>
          <a:prstGeom prst="rect">
            <a:avLst/>
          </a:prstGeom>
        </p:spPr>
      </p:pic>
      <p:sp>
        <p:nvSpPr>
          <p:cNvPr id="5" name="Date Placeholder 4"/>
          <p:cNvSpPr>
            <a:spLocks noGrp="1"/>
          </p:cNvSpPr>
          <p:nvPr>
            <p:ph type="dt" sz="half" idx="10"/>
          </p:nvPr>
        </p:nvSpPr>
        <p:spPr>
          <a:xfrm>
            <a:off x="152400" y="6400800"/>
            <a:ext cx="2133600" cy="329184"/>
          </a:xfrm>
        </p:spPr>
        <p:txBody>
          <a:bodyPr/>
          <a:lstStyle/>
          <a:p>
            <a:fld id="{002DFEB3-5EA5-4014-80DD-E8A915692D58}" type="datetime1">
              <a:rPr lang="en-US" smtClean="0">
                <a:solidFill>
                  <a:prstClr val="black"/>
                </a:solidFill>
              </a:rPr>
              <a:pPr/>
              <a:t>4/14/2014</a:t>
            </a:fld>
            <a:endParaRPr lang="en-US" dirty="0">
              <a:solidFill>
                <a:prstClr val="black"/>
              </a:solidFill>
            </a:endParaRPr>
          </a:p>
        </p:txBody>
      </p:sp>
      <p:sp>
        <p:nvSpPr>
          <p:cNvPr id="9" name="TextBox 8"/>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1810841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endParaRPr lang="en-US" dirty="0" smtClean="0"/>
          </a:p>
          <a:p>
            <a:r>
              <a:rPr lang="en-US" dirty="0" smtClean="0"/>
              <a:t>LO1: Understand the purpose of capital budgeting</a:t>
            </a:r>
          </a:p>
          <a:p>
            <a:endParaRPr lang="en-US" dirty="0"/>
          </a:p>
          <a:p>
            <a:r>
              <a:rPr lang="en-US" dirty="0" smtClean="0"/>
              <a:t>LO2: Know the steps in the capital budgeting process	</a:t>
            </a:r>
            <a:endParaRPr lang="en-US" dirty="0"/>
          </a:p>
          <a:p>
            <a:r>
              <a:rPr lang="en-US" dirty="0" smtClean="0"/>
              <a:t>LO3: Use a variety of techniques to analyze a project</a:t>
            </a:r>
            <a:endParaRPr lang="en-US" dirty="0"/>
          </a:p>
        </p:txBody>
      </p:sp>
      <p:sp>
        <p:nvSpPr>
          <p:cNvPr id="4" name="Date Placeholder 3"/>
          <p:cNvSpPr>
            <a:spLocks noGrp="1"/>
          </p:cNvSpPr>
          <p:nvPr>
            <p:ph type="dt" sz="half" idx="10"/>
          </p:nvPr>
        </p:nvSpPr>
        <p:spPr>
          <a:xfrm>
            <a:off x="0" y="6519191"/>
            <a:ext cx="2895600" cy="329184"/>
          </a:xfrm>
        </p:spPr>
        <p:txBody>
          <a:bodyPr/>
          <a:lstStyle/>
          <a:p>
            <a:fld id="{A080207E-1547-4E98-8A56-F42BEA9BB486}" type="datetime1">
              <a:rPr lang="en-US" smtClean="0">
                <a:solidFill>
                  <a:prstClr val="black"/>
                </a:solidFill>
              </a:rPr>
              <a:pPr/>
              <a:t>4/14/2014</a:t>
            </a:fld>
            <a:endParaRPr lang="en-US" dirty="0">
              <a:solidFill>
                <a:prstClr val="black"/>
              </a:solidFill>
            </a:endParaRPr>
          </a:p>
        </p:txBody>
      </p:sp>
      <p:sp>
        <p:nvSpPr>
          <p:cNvPr id="9" name="TextBox 8"/>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845687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24000" y="2057400"/>
            <a:ext cx="5695634" cy="4419600"/>
          </a:xfrm>
        </p:spPr>
      </p:pic>
      <p:sp>
        <p:nvSpPr>
          <p:cNvPr id="3" name="Date Placeholder 2"/>
          <p:cNvSpPr>
            <a:spLocks noGrp="1"/>
          </p:cNvSpPr>
          <p:nvPr>
            <p:ph type="dt" sz="half" idx="10"/>
          </p:nvPr>
        </p:nvSpPr>
        <p:spPr>
          <a:xfrm>
            <a:off x="304800" y="6499940"/>
            <a:ext cx="1981200" cy="329184"/>
          </a:xfrm>
        </p:spPr>
        <p:txBody>
          <a:bodyPr/>
          <a:lstStyle/>
          <a:p>
            <a:fld id="{59AB747A-1E8D-4C95-BD4C-91793DC673F6}"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4770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704569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(NPV)</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2057400"/>
            <a:ext cx="8211697" cy="4458323"/>
          </a:xfrm>
        </p:spPr>
      </p:pic>
      <p:sp>
        <p:nvSpPr>
          <p:cNvPr id="3" name="Date Placeholder 2"/>
          <p:cNvSpPr>
            <a:spLocks noGrp="1"/>
          </p:cNvSpPr>
          <p:nvPr>
            <p:ph type="dt" sz="half" idx="10"/>
          </p:nvPr>
        </p:nvSpPr>
        <p:spPr>
          <a:xfrm>
            <a:off x="228600" y="6477000"/>
            <a:ext cx="1905000" cy="329184"/>
          </a:xfrm>
        </p:spPr>
        <p:txBody>
          <a:bodyPr/>
          <a:lstStyle/>
          <a:p>
            <a:fld id="{07AC3BDA-75F3-4060-A29D-4D53222E95FE}"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4770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222742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Profitability Index (PI)</a:t>
            </a:r>
            <a:endParaRPr lang="en-US" dirty="0"/>
          </a:p>
        </p:txBody>
      </p:sp>
      <p:sp>
        <p:nvSpPr>
          <p:cNvPr id="3" name="Content Placeholder 2"/>
          <p:cNvSpPr>
            <a:spLocks noGrp="1"/>
          </p:cNvSpPr>
          <p:nvPr>
            <p:ph idx="1"/>
          </p:nvPr>
        </p:nvSpPr>
        <p:spPr/>
        <p:txBody>
          <a:bodyPr/>
          <a:lstStyle/>
          <a:p>
            <a:r>
              <a:rPr lang="en-US" dirty="0" smtClean="0"/>
              <a:t>Profitability index (cost-benefit ratio)</a:t>
            </a:r>
          </a:p>
          <a:p>
            <a:pPr lvl="1"/>
            <a:r>
              <a:rPr lang="en-US" dirty="0" smtClean="0"/>
              <a:t>Uses the same inputs as NPV</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00" y="3428998"/>
            <a:ext cx="5401429" cy="1705213"/>
          </a:xfrm>
          <a:prstGeom prst="rect">
            <a:avLst/>
          </a:prstGeom>
        </p:spPr>
      </p:pic>
      <p:sp>
        <p:nvSpPr>
          <p:cNvPr id="5" name="Date Placeholder 4"/>
          <p:cNvSpPr>
            <a:spLocks noGrp="1"/>
          </p:cNvSpPr>
          <p:nvPr>
            <p:ph type="dt" sz="half" idx="10"/>
          </p:nvPr>
        </p:nvSpPr>
        <p:spPr>
          <a:xfrm>
            <a:off x="304800" y="6400800"/>
            <a:ext cx="2133600" cy="329184"/>
          </a:xfrm>
        </p:spPr>
        <p:txBody>
          <a:bodyPr/>
          <a:lstStyle/>
          <a:p>
            <a:fld id="{A37023D5-D3DE-4C78-A35F-63F1F9EA28D6}" type="datetime1">
              <a:rPr lang="en-US" smtClean="0">
                <a:solidFill>
                  <a:prstClr val="black"/>
                </a:solidFill>
              </a:rPr>
              <a:pPr/>
              <a:t>4/14/2014</a:t>
            </a:fld>
            <a:endParaRPr lang="en-US" dirty="0">
              <a:solidFill>
                <a:prstClr val="black"/>
              </a:solidFill>
            </a:endParaRPr>
          </a:p>
        </p:txBody>
      </p:sp>
      <p:sp>
        <p:nvSpPr>
          <p:cNvPr id="9" name="TextBox 8"/>
          <p:cNvSpPr txBox="1"/>
          <p:nvPr/>
        </p:nvSpPr>
        <p:spPr>
          <a:xfrm>
            <a:off x="2971800" y="64008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8277680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Profitability Index (PI)</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95400" y="2057400"/>
            <a:ext cx="6477000" cy="4507386"/>
          </a:xfrm>
        </p:spPr>
      </p:pic>
      <p:sp>
        <p:nvSpPr>
          <p:cNvPr id="3" name="Date Placeholder 2"/>
          <p:cNvSpPr>
            <a:spLocks noGrp="1"/>
          </p:cNvSpPr>
          <p:nvPr>
            <p:ph type="dt" sz="half" idx="10"/>
          </p:nvPr>
        </p:nvSpPr>
        <p:spPr>
          <a:xfrm>
            <a:off x="228600" y="6528816"/>
            <a:ext cx="2133600" cy="329184"/>
          </a:xfrm>
        </p:spPr>
        <p:txBody>
          <a:bodyPr/>
          <a:lstStyle/>
          <a:p>
            <a:fld id="{720800F4-4BAB-48DC-A0C4-869B85198019}"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497053"/>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701980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Profitability Index (PI)</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362200"/>
            <a:ext cx="8192644" cy="3400900"/>
          </a:xfrm>
        </p:spPr>
      </p:pic>
      <p:sp>
        <p:nvSpPr>
          <p:cNvPr id="3" name="Date Placeholder 2"/>
          <p:cNvSpPr>
            <a:spLocks noGrp="1"/>
          </p:cNvSpPr>
          <p:nvPr>
            <p:ph type="dt" sz="half" idx="10"/>
          </p:nvPr>
        </p:nvSpPr>
        <p:spPr>
          <a:xfrm>
            <a:off x="381000" y="6400800"/>
            <a:ext cx="1905000" cy="329184"/>
          </a:xfrm>
        </p:spPr>
        <p:txBody>
          <a:bodyPr/>
          <a:lstStyle/>
          <a:p>
            <a:fld id="{D1C5E46B-125F-4DCE-8E2E-4B48F5F77782}"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44653"/>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1823687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Profitability Index (PI)</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2286000"/>
            <a:ext cx="8087854" cy="3677163"/>
          </a:xfrm>
        </p:spPr>
      </p:pic>
      <p:sp>
        <p:nvSpPr>
          <p:cNvPr id="3" name="Date Placeholder 2"/>
          <p:cNvSpPr>
            <a:spLocks noGrp="1"/>
          </p:cNvSpPr>
          <p:nvPr>
            <p:ph type="dt" sz="half" idx="10"/>
          </p:nvPr>
        </p:nvSpPr>
        <p:spPr>
          <a:xfrm>
            <a:off x="381000" y="6324600"/>
            <a:ext cx="2209800" cy="329184"/>
          </a:xfrm>
        </p:spPr>
        <p:txBody>
          <a:bodyPr/>
          <a:lstStyle/>
          <a:p>
            <a:fld id="{16554CAC-88BE-4B29-9696-3678FA6A1CF9}"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700098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 Advantages/Disadvantages</a:t>
            </a:r>
            <a:endParaRPr lang="en-US" dirty="0"/>
          </a:p>
        </p:txBody>
      </p:sp>
      <p:sp>
        <p:nvSpPr>
          <p:cNvPr id="3" name="Content Placeholder 2"/>
          <p:cNvSpPr>
            <a:spLocks noGrp="1"/>
          </p:cNvSpPr>
          <p:nvPr>
            <p:ph idx="1"/>
          </p:nvPr>
        </p:nvSpPr>
        <p:spPr/>
        <p:txBody>
          <a:bodyPr/>
          <a:lstStyle/>
          <a:p>
            <a:r>
              <a:rPr lang="en-US" dirty="0" smtClean="0"/>
              <a:t>Advantages</a:t>
            </a:r>
          </a:p>
          <a:p>
            <a:pPr lvl="1"/>
            <a:r>
              <a:rPr lang="en-US" dirty="0" smtClean="0"/>
              <a:t>PI is useful as an aid in ranking projects from best to worst</a:t>
            </a:r>
          </a:p>
          <a:p>
            <a:pPr lvl="1"/>
            <a:endParaRPr lang="en-US" dirty="0"/>
          </a:p>
          <a:p>
            <a:r>
              <a:rPr lang="en-US" dirty="0" smtClean="0"/>
              <a:t>Disadvantages</a:t>
            </a:r>
          </a:p>
          <a:p>
            <a:pPr lvl="1"/>
            <a:r>
              <a:rPr lang="en-US" dirty="0" smtClean="0"/>
              <a:t>There are no theoretical problems with PI</a:t>
            </a:r>
          </a:p>
          <a:p>
            <a:pPr lvl="1"/>
            <a:r>
              <a:rPr lang="en-US" dirty="0" smtClean="0"/>
              <a:t>However, it should not replace NPV</a:t>
            </a:r>
            <a:endParaRPr lang="en-US" dirty="0"/>
          </a:p>
        </p:txBody>
      </p:sp>
      <p:sp>
        <p:nvSpPr>
          <p:cNvPr id="4" name="Date Placeholder 3"/>
          <p:cNvSpPr>
            <a:spLocks noGrp="1"/>
          </p:cNvSpPr>
          <p:nvPr>
            <p:ph type="dt" sz="half" idx="10"/>
          </p:nvPr>
        </p:nvSpPr>
        <p:spPr>
          <a:xfrm>
            <a:off x="381000" y="6324600"/>
            <a:ext cx="2133600" cy="329184"/>
          </a:xfrm>
        </p:spPr>
        <p:txBody>
          <a:bodyPr/>
          <a:lstStyle/>
          <a:p>
            <a:fld id="{2CC81EB6-B9A9-4731-BDB8-FDA245942190}"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676719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Rate of Return (IRR)</a:t>
            </a:r>
            <a:endParaRPr lang="en-US" dirty="0"/>
          </a:p>
        </p:txBody>
      </p:sp>
      <p:sp>
        <p:nvSpPr>
          <p:cNvPr id="3" name="Content Placeholder 2"/>
          <p:cNvSpPr>
            <a:spLocks noGrp="1"/>
          </p:cNvSpPr>
          <p:nvPr>
            <p:ph idx="1"/>
          </p:nvPr>
        </p:nvSpPr>
        <p:spPr/>
        <p:txBody>
          <a:bodyPr/>
          <a:lstStyle/>
          <a:p>
            <a:r>
              <a:rPr lang="en-US" dirty="0" smtClean="0"/>
              <a:t>Internal rate of return</a:t>
            </a:r>
          </a:p>
          <a:p>
            <a:pPr lvl="1"/>
            <a:r>
              <a:rPr lang="en-US" dirty="0" smtClean="0"/>
              <a:t>The discount rate that sets the present value of the cash inflows equal to the present value of the cash outflows</a:t>
            </a:r>
          </a:p>
          <a:p>
            <a:pPr lvl="1"/>
            <a:r>
              <a:rPr lang="en-US" dirty="0" smtClean="0"/>
              <a:t>The discount rate that sets NPV to zero</a:t>
            </a:r>
          </a:p>
          <a:p>
            <a:pPr lvl="1"/>
            <a:endParaRPr lang="en-US" dirty="0"/>
          </a:p>
          <a:p>
            <a:r>
              <a:rPr lang="en-US" dirty="0" smtClean="0"/>
              <a:t>Theory</a:t>
            </a:r>
          </a:p>
          <a:p>
            <a:pPr lvl="1"/>
            <a:r>
              <a:rPr lang="en-US" dirty="0" smtClean="0"/>
              <a:t>Accept the project if the IRR is greater than or equal to the cost of capital</a:t>
            </a:r>
          </a:p>
          <a:p>
            <a:pPr lvl="1"/>
            <a:r>
              <a:rPr lang="en-US" dirty="0" smtClean="0"/>
              <a:t>Sometimes the cost of capital is called the hurdle rate </a:t>
            </a:r>
          </a:p>
          <a:p>
            <a:pPr lvl="1"/>
            <a:endParaRPr lang="en-US" dirty="0" smtClean="0"/>
          </a:p>
        </p:txBody>
      </p:sp>
      <p:sp>
        <p:nvSpPr>
          <p:cNvPr id="4" name="Date Placeholder 3"/>
          <p:cNvSpPr>
            <a:spLocks noGrp="1"/>
          </p:cNvSpPr>
          <p:nvPr>
            <p:ph type="dt" sz="half" idx="10"/>
          </p:nvPr>
        </p:nvSpPr>
        <p:spPr>
          <a:xfrm>
            <a:off x="228600" y="6400800"/>
            <a:ext cx="2057400" cy="329184"/>
          </a:xfrm>
        </p:spPr>
        <p:txBody>
          <a:bodyPr/>
          <a:lstStyle/>
          <a:p>
            <a:fld id="{95392B2E-6A62-4DF2-94E5-1448FBBE43E6}"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840596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Rate of Return (IRR)</a:t>
            </a:r>
          </a:p>
        </p:txBody>
      </p:sp>
      <p:sp>
        <p:nvSpPr>
          <p:cNvPr id="3" name="Content Placeholder 2"/>
          <p:cNvSpPr>
            <a:spLocks noGrp="1"/>
          </p:cNvSpPr>
          <p:nvPr>
            <p:ph idx="1"/>
          </p:nvPr>
        </p:nvSpPr>
        <p:spPr/>
        <p:txBody>
          <a:bodyPr/>
          <a:lstStyle/>
          <a:p>
            <a:r>
              <a:rPr lang="en-US" dirty="0" smtClean="0"/>
              <a:t>Computation</a:t>
            </a:r>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915" y="3200400"/>
            <a:ext cx="8202170" cy="2715004"/>
          </a:xfrm>
          <a:prstGeom prst="rect">
            <a:avLst/>
          </a:prstGeom>
        </p:spPr>
      </p:pic>
      <p:sp>
        <p:nvSpPr>
          <p:cNvPr id="5" name="Date Placeholder 4"/>
          <p:cNvSpPr>
            <a:spLocks noGrp="1"/>
          </p:cNvSpPr>
          <p:nvPr>
            <p:ph type="dt" sz="half" idx="10"/>
          </p:nvPr>
        </p:nvSpPr>
        <p:spPr>
          <a:xfrm>
            <a:off x="381000" y="6324600"/>
            <a:ext cx="2133600" cy="329184"/>
          </a:xfrm>
        </p:spPr>
        <p:txBody>
          <a:bodyPr/>
          <a:lstStyle/>
          <a:p>
            <a:fld id="{140399CC-DC7C-4679-9BD3-2DB1B60C5AB3}" type="datetime1">
              <a:rPr lang="en-US" smtClean="0">
                <a:solidFill>
                  <a:prstClr val="black"/>
                </a:solidFill>
              </a:rPr>
              <a:pPr/>
              <a:t>4/14/2014</a:t>
            </a:fld>
            <a:endParaRPr lang="en-US" dirty="0">
              <a:solidFill>
                <a:prstClr val="black"/>
              </a:solidFill>
            </a:endParaRPr>
          </a:p>
        </p:txBody>
      </p:sp>
      <p:sp>
        <p:nvSpPr>
          <p:cNvPr id="9" name="TextBox 8"/>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960980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 Advantages/Disadvantages	</a:t>
            </a:r>
            <a:endParaRPr lang="en-US" dirty="0"/>
          </a:p>
        </p:txBody>
      </p:sp>
      <p:sp>
        <p:nvSpPr>
          <p:cNvPr id="3" name="Content Placeholder 2"/>
          <p:cNvSpPr>
            <a:spLocks noGrp="1"/>
          </p:cNvSpPr>
          <p:nvPr>
            <p:ph idx="1"/>
          </p:nvPr>
        </p:nvSpPr>
        <p:spPr>
          <a:xfrm>
            <a:off x="457200" y="2133600"/>
            <a:ext cx="8229600" cy="4114800"/>
          </a:xfrm>
        </p:spPr>
        <p:txBody>
          <a:bodyPr/>
          <a:lstStyle/>
          <a:p>
            <a:r>
              <a:rPr lang="en-US" dirty="0" smtClean="0"/>
              <a:t>Advantages</a:t>
            </a:r>
          </a:p>
          <a:p>
            <a:pPr lvl="1"/>
            <a:r>
              <a:rPr lang="en-US" dirty="0" smtClean="0"/>
              <a:t>IRR is easy to interpret and explain</a:t>
            </a:r>
          </a:p>
          <a:p>
            <a:pPr lvl="1"/>
            <a:r>
              <a:rPr lang="en-US" dirty="0" smtClean="0"/>
              <a:t>Investors like to speak in terms of annual percentage returns when evaluating investment options</a:t>
            </a:r>
          </a:p>
          <a:p>
            <a:pPr marL="274320" lvl="1" indent="0">
              <a:buNone/>
            </a:pPr>
            <a:endParaRPr lang="en-US" sz="1000" dirty="0"/>
          </a:p>
          <a:p>
            <a:r>
              <a:rPr lang="en-US" dirty="0" smtClean="0"/>
              <a:t>Disadvantages</a:t>
            </a:r>
          </a:p>
          <a:p>
            <a:pPr lvl="1"/>
            <a:r>
              <a:rPr lang="en-US" dirty="0" smtClean="0"/>
              <a:t>IRR assumes the cash flows are reinvested at the internal rate of return when they are received</a:t>
            </a:r>
          </a:p>
          <a:p>
            <a:pPr lvl="1"/>
            <a:r>
              <a:rPr lang="en-US" dirty="0" smtClean="0"/>
              <a:t>Cannot be used for ranking mutually exclusive projects</a:t>
            </a:r>
          </a:p>
          <a:p>
            <a:pPr lvl="1"/>
            <a:r>
              <a:rPr lang="en-US" dirty="0" smtClean="0"/>
              <a:t>IRR ignores differences in scale</a:t>
            </a:r>
          </a:p>
          <a:p>
            <a:pPr lvl="1"/>
            <a:r>
              <a:rPr lang="en-US" dirty="0" smtClean="0"/>
              <a:t>Will generate multiple IRRs if cash flows change direction</a:t>
            </a:r>
            <a:endParaRPr lang="en-US" dirty="0"/>
          </a:p>
        </p:txBody>
      </p:sp>
      <p:sp>
        <p:nvSpPr>
          <p:cNvPr id="4" name="Date Placeholder 3"/>
          <p:cNvSpPr>
            <a:spLocks noGrp="1"/>
          </p:cNvSpPr>
          <p:nvPr>
            <p:ph type="dt" sz="half" idx="10"/>
          </p:nvPr>
        </p:nvSpPr>
        <p:spPr>
          <a:xfrm>
            <a:off x="228600" y="6324600"/>
            <a:ext cx="1981200" cy="329184"/>
          </a:xfrm>
        </p:spPr>
        <p:txBody>
          <a:bodyPr/>
          <a:lstStyle/>
          <a:p>
            <a:fld id="{3E42D6CA-930D-459B-98B3-5D2C8B1D6A71}"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7384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LO1: What Does Capital Budgeting Mean?</a:t>
            </a:r>
            <a:endParaRPr lang="en-US" dirty="0"/>
          </a:p>
        </p:txBody>
      </p:sp>
      <p:sp>
        <p:nvSpPr>
          <p:cNvPr id="3" name="Content Placeholder 2"/>
          <p:cNvSpPr>
            <a:spLocks noGrp="1"/>
          </p:cNvSpPr>
          <p:nvPr>
            <p:ph idx="1"/>
          </p:nvPr>
        </p:nvSpPr>
        <p:spPr/>
        <p:txBody>
          <a:bodyPr/>
          <a:lstStyle/>
          <a:p>
            <a:r>
              <a:rPr lang="en-US" dirty="0" smtClean="0"/>
              <a:t>Capital budgeting concepts</a:t>
            </a:r>
          </a:p>
          <a:p>
            <a:pPr lvl="1"/>
            <a:r>
              <a:rPr lang="en-US" dirty="0" smtClean="0"/>
              <a:t>Investment decisions have a greater impact on a business’s future than any other decisions it makes</a:t>
            </a:r>
          </a:p>
          <a:p>
            <a:pPr lvl="1"/>
            <a:endParaRPr lang="en-US" dirty="0"/>
          </a:p>
          <a:p>
            <a:r>
              <a:rPr lang="en-US" dirty="0" smtClean="0"/>
              <a:t>Capital budgeting</a:t>
            </a:r>
          </a:p>
          <a:p>
            <a:pPr lvl="1"/>
            <a:r>
              <a:rPr lang="en-US" dirty="0" smtClean="0"/>
              <a:t>The process of deciding which long-term investments or projects a firm will acquire</a:t>
            </a:r>
          </a:p>
          <a:p>
            <a:pPr lvl="1"/>
            <a:r>
              <a:rPr lang="en-US" dirty="0" smtClean="0"/>
              <a:t>A method for evaluating long-term investment opportunities in which all cash flows are discounted to present</a:t>
            </a:r>
            <a:endParaRPr lang="en-US" dirty="0"/>
          </a:p>
        </p:txBody>
      </p:sp>
      <p:sp>
        <p:nvSpPr>
          <p:cNvPr id="4" name="Date Placeholder 3"/>
          <p:cNvSpPr>
            <a:spLocks noGrp="1"/>
          </p:cNvSpPr>
          <p:nvPr>
            <p:ph type="dt" sz="half" idx="10"/>
          </p:nvPr>
        </p:nvSpPr>
        <p:spPr>
          <a:xfrm>
            <a:off x="152400" y="6376416"/>
            <a:ext cx="2057400" cy="329184"/>
          </a:xfrm>
        </p:spPr>
        <p:txBody>
          <a:bodyPr/>
          <a:lstStyle/>
          <a:p>
            <a:fld id="{8EA0930A-C365-42B6-8AC6-6DE8B5B1F406}"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13079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NPV versus IRR</a:t>
            </a:r>
            <a:endParaRPr lang="en-US" dirty="0"/>
          </a:p>
        </p:txBody>
      </p:sp>
      <p:sp>
        <p:nvSpPr>
          <p:cNvPr id="3" name="Content Placeholder 2"/>
          <p:cNvSpPr>
            <a:spLocks noGrp="1"/>
          </p:cNvSpPr>
          <p:nvPr>
            <p:ph idx="1"/>
          </p:nvPr>
        </p:nvSpPr>
        <p:spPr>
          <a:xfrm>
            <a:off x="533400" y="2514600"/>
            <a:ext cx="8229600" cy="4876800"/>
          </a:xfrm>
        </p:spPr>
        <p:txBody>
          <a:bodyPr/>
          <a:lstStyle/>
          <a:p>
            <a:r>
              <a:rPr lang="en-US" dirty="0" smtClean="0"/>
              <a:t>Choosing a method depends on…</a:t>
            </a:r>
          </a:p>
          <a:p>
            <a:pPr lvl="1"/>
            <a:r>
              <a:rPr lang="en-US" dirty="0" smtClean="0"/>
              <a:t>Your audience</a:t>
            </a:r>
          </a:p>
          <a:p>
            <a:pPr lvl="1"/>
            <a:r>
              <a:rPr lang="en-US" dirty="0" smtClean="0"/>
              <a:t>Whether you’re ranking projects</a:t>
            </a:r>
          </a:p>
          <a:p>
            <a:pPr lvl="1"/>
            <a:r>
              <a:rPr lang="en-US" dirty="0" smtClean="0"/>
              <a:t>Or simply determining acceptable projects</a:t>
            </a:r>
          </a:p>
          <a:p>
            <a:pPr lvl="1"/>
            <a:r>
              <a:rPr lang="en-US" dirty="0" smtClean="0"/>
              <a:t>And whether the project has alternating signs on the cash flows</a:t>
            </a:r>
          </a:p>
          <a:p>
            <a:pPr lvl="1"/>
            <a:endParaRPr lang="en-US" dirty="0"/>
          </a:p>
          <a:p>
            <a:endParaRPr lang="en-US" dirty="0" smtClean="0"/>
          </a:p>
        </p:txBody>
      </p:sp>
      <p:sp>
        <p:nvSpPr>
          <p:cNvPr id="4" name="Date Placeholder 3"/>
          <p:cNvSpPr>
            <a:spLocks noGrp="1"/>
          </p:cNvSpPr>
          <p:nvPr>
            <p:ph type="dt" sz="half" idx="10"/>
          </p:nvPr>
        </p:nvSpPr>
        <p:spPr>
          <a:xfrm>
            <a:off x="304800" y="6324600"/>
            <a:ext cx="1981200" cy="329184"/>
          </a:xfrm>
        </p:spPr>
        <p:txBody>
          <a:bodyPr/>
          <a:lstStyle/>
          <a:p>
            <a:fld id="{F3039C69-458D-4A31-BDBD-9FF3B5A588DF}"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087530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Internal Rate of Return (MIRR)</a:t>
            </a:r>
            <a:endParaRPr lang="en-US" dirty="0"/>
          </a:p>
        </p:txBody>
      </p:sp>
      <p:sp>
        <p:nvSpPr>
          <p:cNvPr id="3" name="Content Placeholder 2"/>
          <p:cNvSpPr>
            <a:spLocks noGrp="1"/>
          </p:cNvSpPr>
          <p:nvPr>
            <p:ph idx="1"/>
          </p:nvPr>
        </p:nvSpPr>
        <p:spPr/>
        <p:txBody>
          <a:bodyPr/>
          <a:lstStyle/>
          <a:p>
            <a:r>
              <a:rPr lang="en-US" dirty="0" smtClean="0"/>
              <a:t>Find the present value of all cash outflows at the firm’s cost of capital</a:t>
            </a:r>
          </a:p>
          <a:p>
            <a:r>
              <a:rPr lang="en-US" dirty="0" smtClean="0"/>
              <a:t>Find the future value of all cash inflows at the firms cost of capital </a:t>
            </a:r>
          </a:p>
          <a:p>
            <a:pPr lvl="1"/>
            <a:r>
              <a:rPr lang="en-US" dirty="0" smtClean="0"/>
              <a:t>All positive cash flows are compounded to the point at which the last cash inflow is received</a:t>
            </a:r>
          </a:p>
          <a:p>
            <a:r>
              <a:rPr lang="en-US" dirty="0" smtClean="0"/>
              <a:t>Compute the rate that compounds the present value of the outflows so that they equal the future value of the inflows</a:t>
            </a:r>
          </a:p>
        </p:txBody>
      </p:sp>
      <p:sp>
        <p:nvSpPr>
          <p:cNvPr id="4" name="Date Placeholder 3"/>
          <p:cNvSpPr>
            <a:spLocks noGrp="1"/>
          </p:cNvSpPr>
          <p:nvPr>
            <p:ph type="dt" sz="half" idx="10"/>
          </p:nvPr>
        </p:nvSpPr>
        <p:spPr>
          <a:xfrm>
            <a:off x="152400" y="6324600"/>
            <a:ext cx="2133600" cy="329184"/>
          </a:xfrm>
        </p:spPr>
        <p:txBody>
          <a:bodyPr/>
          <a:lstStyle/>
          <a:p>
            <a:fld id="{0245B044-8A72-4C7F-B531-834ABED9F18F}"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689143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Internal Rate of Return (MIRR)</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09600" y="2133600"/>
            <a:ext cx="7543800" cy="4343400"/>
          </a:xfrm>
        </p:spPr>
      </p:pic>
      <p:sp>
        <p:nvSpPr>
          <p:cNvPr id="3" name="Date Placeholder 2"/>
          <p:cNvSpPr>
            <a:spLocks noGrp="1"/>
          </p:cNvSpPr>
          <p:nvPr>
            <p:ph type="dt" sz="half" idx="10"/>
          </p:nvPr>
        </p:nvSpPr>
        <p:spPr>
          <a:xfrm>
            <a:off x="228600" y="6477000"/>
            <a:ext cx="2209800" cy="329184"/>
          </a:xfrm>
        </p:spPr>
        <p:txBody>
          <a:bodyPr/>
          <a:lstStyle/>
          <a:p>
            <a:fld id="{75691A30-9B38-42DF-816F-62AE9E5DE1F3}"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4770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4157791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Internal Rate of Return (MIRR)</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209800"/>
            <a:ext cx="8106907" cy="3753374"/>
          </a:xfrm>
        </p:spPr>
      </p:pic>
      <p:sp>
        <p:nvSpPr>
          <p:cNvPr id="3" name="Date Placeholder 2"/>
          <p:cNvSpPr>
            <a:spLocks noGrp="1"/>
          </p:cNvSpPr>
          <p:nvPr>
            <p:ph type="dt" sz="half" idx="10"/>
          </p:nvPr>
        </p:nvSpPr>
        <p:spPr>
          <a:xfrm>
            <a:off x="304800" y="6324600"/>
            <a:ext cx="2057400" cy="329184"/>
          </a:xfrm>
        </p:spPr>
        <p:txBody>
          <a:bodyPr/>
          <a:lstStyle/>
          <a:p>
            <a:fld id="{20F02133-4751-4E97-A52C-8011D2696B2B}"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653595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Capital Budgeting Introduction</a:t>
            </a:r>
            <a:endParaRPr lang="en-US" dirty="0"/>
          </a:p>
        </p:txBody>
      </p:sp>
      <p:sp>
        <p:nvSpPr>
          <p:cNvPr id="3" name="Content Placeholder 2"/>
          <p:cNvSpPr>
            <a:spLocks noGrp="1"/>
          </p:cNvSpPr>
          <p:nvPr>
            <p:ph idx="1"/>
          </p:nvPr>
        </p:nvSpPr>
        <p:spPr>
          <a:xfrm>
            <a:off x="304800" y="3048000"/>
            <a:ext cx="8229600" cy="2362200"/>
          </a:xfrm>
        </p:spPr>
        <p:txBody>
          <a:bodyPr>
            <a:normAutofit/>
          </a:bodyPr>
          <a:lstStyle/>
          <a:p>
            <a:pPr marL="0" indent="0" algn="ctr">
              <a:buNone/>
            </a:pPr>
            <a:r>
              <a:rPr lang="en-US" sz="4800" b="1" i="1" u="sng" dirty="0" smtClean="0"/>
              <a:t>END OF </a:t>
            </a:r>
          </a:p>
          <a:p>
            <a:pPr marL="0" indent="0" algn="ctr">
              <a:buNone/>
            </a:pPr>
            <a:r>
              <a:rPr lang="en-US" sz="4800" b="1" i="1" u="sng" dirty="0" smtClean="0"/>
              <a:t>CHAPTER 9</a:t>
            </a:r>
            <a:endParaRPr lang="en-US" sz="4800" b="1" i="1" u="sng" dirty="0"/>
          </a:p>
        </p:txBody>
      </p:sp>
      <p:sp>
        <p:nvSpPr>
          <p:cNvPr id="4" name="Date Placeholder 3"/>
          <p:cNvSpPr>
            <a:spLocks noGrp="1"/>
          </p:cNvSpPr>
          <p:nvPr>
            <p:ph type="dt" sz="half" idx="10"/>
          </p:nvPr>
        </p:nvSpPr>
        <p:spPr>
          <a:xfrm>
            <a:off x="76200" y="6248400"/>
            <a:ext cx="2895600" cy="329184"/>
          </a:xfrm>
        </p:spPr>
        <p:txBody>
          <a:bodyPr/>
          <a:lstStyle/>
          <a:p>
            <a:fld id="{5241AE66-CA24-4AC7-AF3F-8D2FA84C2B53}" type="datetime1">
              <a:rPr lang="en-US" smtClean="0">
                <a:solidFill>
                  <a:prstClr val="black"/>
                </a:solidFill>
              </a:rPr>
              <a:pPr/>
              <a:t>4/14/2014</a:t>
            </a:fld>
            <a:endParaRPr lang="en-US" dirty="0">
              <a:solidFill>
                <a:prstClr val="black"/>
              </a:solidFill>
            </a:endParaRPr>
          </a:p>
        </p:txBody>
      </p:sp>
      <p:sp>
        <p:nvSpPr>
          <p:cNvPr id="5" name="TextBox 4"/>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1148783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1371600"/>
            <a:ext cx="8001000" cy="1927225"/>
          </a:xfrm>
        </p:spPr>
        <p:txBody>
          <a:bodyPr/>
          <a:lstStyle/>
          <a:p>
            <a:r>
              <a:rPr lang="en-US" sz="4400" b="1" dirty="0" smtClean="0"/>
              <a:t>Cost of capital</a:t>
            </a:r>
            <a:endParaRPr lang="en-US" sz="4400" b="1" dirty="0"/>
          </a:p>
        </p:txBody>
      </p:sp>
      <p:sp>
        <p:nvSpPr>
          <p:cNvPr id="10" name="Subtitle 9"/>
          <p:cNvSpPr>
            <a:spLocks noGrp="1"/>
          </p:cNvSpPr>
          <p:nvPr>
            <p:ph type="subTitle" idx="1"/>
          </p:nvPr>
        </p:nvSpPr>
        <p:spPr/>
        <p:txBody>
          <a:bodyPr>
            <a:normAutofit/>
          </a:bodyPr>
          <a:lstStyle/>
          <a:p>
            <a:r>
              <a:rPr lang="en-US" sz="3600" dirty="0" smtClean="0"/>
              <a:t>Chapter 11</a:t>
            </a:r>
            <a:endParaRPr lang="en-US" sz="3600" dirty="0"/>
          </a:p>
        </p:txBody>
      </p:sp>
      <p:sp>
        <p:nvSpPr>
          <p:cNvPr id="3" name="Footer Placeholder 2"/>
          <p:cNvSpPr>
            <a:spLocks noGrp="1"/>
          </p:cNvSpPr>
          <p:nvPr>
            <p:ph type="ftr" sz="quarter" idx="3"/>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3175328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LO1: Compute the cost of debt, preferred stock, and equity</a:t>
            </a:r>
          </a:p>
          <a:p>
            <a:endParaRPr lang="en-US" dirty="0"/>
          </a:p>
          <a:p>
            <a:r>
              <a:rPr lang="en-US" dirty="0" smtClean="0"/>
              <a:t>LO2: Compute the weighted average of cost of capital</a:t>
            </a:r>
          </a:p>
          <a:p>
            <a:endParaRPr lang="en-US" dirty="0"/>
          </a:p>
          <a:p>
            <a:r>
              <a:rPr lang="en-US" dirty="0" smtClean="0"/>
              <a:t>LO3: Select the correct WACC in multiple division companies</a:t>
            </a:r>
            <a:endParaRPr lang="en-US" dirty="0"/>
          </a:p>
        </p:txBody>
      </p:sp>
      <p:sp>
        <p:nvSpPr>
          <p:cNvPr id="4" name="Footer Placeholder 3"/>
          <p:cNvSpPr>
            <a:spLocks noGrp="1"/>
          </p:cNvSpPr>
          <p:nvPr>
            <p:ph type="ftr" sz="quarter" idx="11"/>
          </p:nvPr>
        </p:nvSpPr>
        <p:spPr>
          <a:xfrm>
            <a:off x="2667000" y="6400800"/>
            <a:ext cx="4114800" cy="329184"/>
          </a:xfrm>
        </p:spPr>
        <p:txBody>
          <a:bodyPr/>
          <a:lstStyle/>
          <a:p>
            <a:r>
              <a:rPr lang="en-US" sz="1600" smtClean="0">
                <a:solidFill>
                  <a:prstClr val="black">
                    <a:tint val="75000"/>
                  </a:prstClr>
                </a:solidFill>
              </a:rPr>
              <a:t>Professor James Kuhle, Ph.D.</a:t>
            </a:r>
            <a:endParaRPr lang="en-US" sz="1600" dirty="0">
              <a:solidFill>
                <a:prstClr val="black">
                  <a:tint val="75000"/>
                </a:prstClr>
              </a:solidFill>
            </a:endParaRPr>
          </a:p>
        </p:txBody>
      </p:sp>
      <p:sp>
        <p:nvSpPr>
          <p:cNvPr id="5" name="Date Placeholder 4"/>
          <p:cNvSpPr>
            <a:spLocks noGrp="1"/>
          </p:cNvSpPr>
          <p:nvPr>
            <p:ph type="dt" sz="half" idx="10"/>
          </p:nvPr>
        </p:nvSpPr>
        <p:spPr>
          <a:xfrm>
            <a:off x="304800" y="6324600"/>
            <a:ext cx="2895600" cy="329184"/>
          </a:xfrm>
        </p:spPr>
        <p:txBody>
          <a:bodyPr/>
          <a:lstStyle/>
          <a:p>
            <a:fld id="{C6869D1A-761A-4664-BB52-13C4465C68F4}"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3845687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LO1: Computing the Cost of Debt, Preferred Stock, and Equity</a:t>
            </a:r>
            <a:endParaRPr lang="en-US" sz="2700" dirty="0"/>
          </a:p>
        </p:txBody>
      </p:sp>
      <p:sp>
        <p:nvSpPr>
          <p:cNvPr id="3" name="Content Placeholder 2"/>
          <p:cNvSpPr>
            <a:spLocks noGrp="1"/>
          </p:cNvSpPr>
          <p:nvPr>
            <p:ph idx="1"/>
          </p:nvPr>
        </p:nvSpPr>
        <p:spPr>
          <a:xfrm>
            <a:off x="457200" y="1987236"/>
            <a:ext cx="8229600" cy="4876800"/>
          </a:xfrm>
        </p:spPr>
        <p:txBody>
          <a:bodyPr/>
          <a:lstStyle/>
          <a:p>
            <a:r>
              <a:rPr lang="en-US" dirty="0" smtClean="0"/>
              <a:t>Ne</a:t>
            </a:r>
            <a:r>
              <a:rPr lang="en-US" sz="2400" dirty="0" smtClean="0"/>
              <a:t>t present value (NPV)</a:t>
            </a:r>
          </a:p>
          <a:p>
            <a:pPr lvl="1"/>
            <a:r>
              <a:rPr lang="en-US" dirty="0" smtClean="0"/>
              <a:t>The sum or net of all discounted cash flows from a project</a:t>
            </a:r>
          </a:p>
          <a:p>
            <a:pPr lvl="1"/>
            <a:r>
              <a:rPr lang="en-US" dirty="0" smtClean="0"/>
              <a:t>Requires a discount rate to compute</a:t>
            </a:r>
          </a:p>
          <a:p>
            <a:r>
              <a:rPr lang="en-US" sz="2400" dirty="0" smtClean="0"/>
              <a:t>Internal rate of return (IRR)</a:t>
            </a:r>
          </a:p>
          <a:p>
            <a:pPr lvl="1"/>
            <a:r>
              <a:rPr lang="en-US" dirty="0" smtClean="0"/>
              <a:t>The discount rate that sets the present value of the cash inflows equal to the present value of the cash outflows</a:t>
            </a:r>
          </a:p>
          <a:p>
            <a:r>
              <a:rPr lang="en-US" sz="2400" dirty="0" smtClean="0"/>
              <a:t>Discount rate</a:t>
            </a:r>
          </a:p>
          <a:p>
            <a:pPr lvl="1"/>
            <a:r>
              <a:rPr lang="en-US" dirty="0" smtClean="0"/>
              <a:t>The rate of interest used to compute the NPV</a:t>
            </a:r>
          </a:p>
          <a:p>
            <a:r>
              <a:rPr lang="en-US" sz="2400" dirty="0" smtClean="0"/>
              <a:t>Required rate of return</a:t>
            </a:r>
          </a:p>
          <a:p>
            <a:pPr lvl="1"/>
            <a:r>
              <a:rPr lang="en-US" dirty="0" smtClean="0"/>
              <a:t>A specified return required each period by investors for a given level of risk to be satisfied that they are sufficiently compensated</a:t>
            </a:r>
            <a:endParaRPr lang="en-US" dirty="0"/>
          </a:p>
        </p:txBody>
      </p:sp>
      <p:sp>
        <p:nvSpPr>
          <p:cNvPr id="4" name="Footer Placeholder 3"/>
          <p:cNvSpPr>
            <a:spLocks noGrp="1"/>
          </p:cNvSpPr>
          <p:nvPr>
            <p:ph type="ftr" sz="quarter" idx="11"/>
          </p:nvPr>
        </p:nvSpPr>
        <p:spPr>
          <a:xfrm>
            <a:off x="2514600" y="6477000"/>
            <a:ext cx="4114800" cy="329184"/>
          </a:xfrm>
        </p:spPr>
        <p:txBody>
          <a:bodyPr/>
          <a:lstStyle/>
          <a:p>
            <a:r>
              <a:rPr lang="en-US" sz="1600"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a:xfrm>
            <a:off x="152400" y="6400800"/>
            <a:ext cx="2895600" cy="329184"/>
          </a:xfrm>
        </p:spPr>
        <p:txBody>
          <a:bodyPr/>
          <a:lstStyle/>
          <a:p>
            <a:fld id="{5C710726-74F9-453E-A6CD-1761CB8A454C}" type="datetime1">
              <a:rPr lang="en-US" sz="1600" smtClean="0">
                <a:solidFill>
                  <a:prstClr val="black"/>
                </a:solidFill>
              </a:rPr>
              <a:pPr/>
              <a:t>4/14/2014</a:t>
            </a:fld>
            <a:endParaRPr lang="en-US" sz="1600" dirty="0">
              <a:solidFill>
                <a:prstClr val="black"/>
              </a:solidFill>
            </a:endParaRPr>
          </a:p>
        </p:txBody>
      </p:sp>
    </p:spTree>
    <p:extLst>
      <p:ext uri="{BB962C8B-B14F-4D97-AF65-F5344CB8AC3E}">
        <p14:creationId xmlns:p14="http://schemas.microsoft.com/office/powerpoint/2010/main" xmlns="" val="3192058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Compute the Cost of Capital</a:t>
            </a:r>
            <a:endParaRPr lang="en-US" dirty="0"/>
          </a:p>
        </p:txBody>
      </p:sp>
      <p:sp>
        <p:nvSpPr>
          <p:cNvPr id="3" name="Content Placeholder 2"/>
          <p:cNvSpPr>
            <a:spLocks noGrp="1"/>
          </p:cNvSpPr>
          <p:nvPr>
            <p:ph idx="1"/>
          </p:nvPr>
        </p:nvSpPr>
        <p:spPr>
          <a:xfrm>
            <a:off x="457200" y="2133600"/>
            <a:ext cx="8229600" cy="3810000"/>
          </a:xfrm>
        </p:spPr>
        <p:txBody>
          <a:bodyPr/>
          <a:lstStyle/>
          <a:p>
            <a:r>
              <a:rPr lang="en-US" dirty="0" smtClean="0"/>
              <a:t>This required return is known as the cost of capital</a:t>
            </a:r>
          </a:p>
          <a:p>
            <a:r>
              <a:rPr lang="en-US" dirty="0" smtClean="0"/>
              <a:t>Cost of capital</a:t>
            </a:r>
          </a:p>
          <a:p>
            <a:pPr lvl="1"/>
            <a:r>
              <a:rPr lang="en-US" dirty="0" smtClean="0"/>
              <a:t>The cost, expressed as a percentage rate, that a firm must pay investors for the use of debt and equity financing</a:t>
            </a:r>
          </a:p>
          <a:p>
            <a:r>
              <a:rPr lang="en-US" dirty="0" smtClean="0"/>
              <a:t>Weighted average cost of capital (WACC)</a:t>
            </a:r>
          </a:p>
          <a:p>
            <a:pPr lvl="1"/>
            <a:r>
              <a:rPr lang="en-US" dirty="0" smtClean="0"/>
              <a:t>The average cost of debt and equity financing where the average is computed as a weighted average using the long-term target weights of debt and equity in the balance sheet. </a:t>
            </a:r>
          </a:p>
          <a:p>
            <a:pPr lvl="1"/>
            <a:r>
              <a:rPr lang="en-US" dirty="0" smtClean="0"/>
              <a:t>Also referred to as the average cost of funds</a:t>
            </a:r>
            <a:endParaRPr lang="en-US" dirty="0"/>
          </a:p>
        </p:txBody>
      </p:sp>
      <p:sp>
        <p:nvSpPr>
          <p:cNvPr id="4" name="Footer Placeholder 3"/>
          <p:cNvSpPr>
            <a:spLocks noGrp="1"/>
          </p:cNvSpPr>
          <p:nvPr>
            <p:ph type="ftr" sz="quarter" idx="11"/>
          </p:nvPr>
        </p:nvSpPr>
        <p:spPr>
          <a:xfrm>
            <a:off x="3048000" y="6324600"/>
            <a:ext cx="4114800" cy="329184"/>
          </a:xfrm>
        </p:spPr>
        <p:txBody>
          <a:bodyPr/>
          <a:lstStyle/>
          <a:p>
            <a:r>
              <a:rPr lang="en-US" sz="1600" dirty="0" smtClean="0">
                <a:solidFill>
                  <a:prstClr val="black">
                    <a:tint val="75000"/>
                  </a:prstClr>
                </a:solidFill>
              </a:rPr>
              <a:t>Professor James Kuhle, Ph.D</a:t>
            </a:r>
            <a:r>
              <a:rPr lang="en-US" dirty="0" smtClean="0">
                <a:solidFill>
                  <a:prstClr val="black">
                    <a:tint val="75000"/>
                  </a:prstClr>
                </a:solidFill>
              </a:rPr>
              <a:t>.</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7827A123-48DE-4100-AD7C-C336847B9E79}"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2307022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Interpreting the Weighted Average Cost of Capital</a:t>
            </a:r>
            <a:endParaRPr lang="en-US" sz="3200" dirty="0"/>
          </a:p>
        </p:txBody>
      </p:sp>
      <p:sp>
        <p:nvSpPr>
          <p:cNvPr id="5" name="Content Placeholder 4"/>
          <p:cNvSpPr>
            <a:spLocks noGrp="1"/>
          </p:cNvSpPr>
          <p:nvPr>
            <p:ph idx="1"/>
          </p:nvPr>
        </p:nvSpPr>
        <p:spPr/>
        <p:txBody>
          <a:bodyPr/>
          <a:lstStyle/>
          <a:p>
            <a:r>
              <a:rPr lang="en-US" dirty="0" smtClean="0"/>
              <a:t>If a firm does not earn the WACC, the firm’s value will fall</a:t>
            </a:r>
          </a:p>
          <a:p>
            <a:endParaRPr lang="en-US" dirty="0" smtClean="0"/>
          </a:p>
          <a:p>
            <a:r>
              <a:rPr lang="en-US" dirty="0" smtClean="0"/>
              <a:t>Therefore, WACC is used to evaluate investments</a:t>
            </a:r>
          </a:p>
          <a:p>
            <a:endParaRPr lang="en-US" dirty="0"/>
          </a:p>
          <a:p>
            <a:r>
              <a:rPr lang="en-US" dirty="0" smtClean="0"/>
              <a:t>WACC must be adjusted and interpreted in light of how the funds will be used</a:t>
            </a:r>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4" name="Date Placeholder 3"/>
          <p:cNvSpPr>
            <a:spLocks noGrp="1"/>
          </p:cNvSpPr>
          <p:nvPr>
            <p:ph type="dt" sz="half" idx="10"/>
          </p:nvPr>
        </p:nvSpPr>
        <p:spPr/>
        <p:txBody>
          <a:bodyPr/>
          <a:lstStyle/>
          <a:p>
            <a:fld id="{4446DB86-D5A1-4EAA-BA9E-592CF5049641}"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2073975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LO2: Steps in the Capital Budgeting Process</a:t>
            </a:r>
            <a:endParaRPr lang="en-US" dirty="0"/>
          </a:p>
        </p:txBody>
      </p:sp>
      <p:sp>
        <p:nvSpPr>
          <p:cNvPr id="3" name="Content Placeholder 2"/>
          <p:cNvSpPr>
            <a:spLocks noGrp="1"/>
          </p:cNvSpPr>
          <p:nvPr>
            <p:ph idx="1"/>
          </p:nvPr>
        </p:nvSpPr>
        <p:spPr/>
        <p:txBody>
          <a:bodyPr/>
          <a:lstStyle/>
          <a:p>
            <a:r>
              <a:rPr lang="en-US" dirty="0" smtClean="0"/>
              <a:t>Identification of opportunities</a:t>
            </a:r>
          </a:p>
          <a:p>
            <a:pPr lvl="1"/>
            <a:r>
              <a:rPr lang="en-US" dirty="0" smtClean="0"/>
              <a:t>Firms need some method of identifying opportunities</a:t>
            </a:r>
          </a:p>
          <a:p>
            <a:pPr lvl="1"/>
            <a:r>
              <a:rPr lang="en-US" dirty="0" smtClean="0"/>
              <a:t>Employees on the front lines must have both incentives and means to communicate ideas to those who implement them</a:t>
            </a:r>
          </a:p>
          <a:p>
            <a:r>
              <a:rPr lang="en-US" dirty="0" smtClean="0"/>
              <a:t>Evaluation of opportunities</a:t>
            </a:r>
          </a:p>
          <a:p>
            <a:pPr lvl="1"/>
            <a:r>
              <a:rPr lang="en-US" dirty="0" smtClean="0"/>
              <a:t>All costs and benefits are tabulated</a:t>
            </a:r>
          </a:p>
          <a:p>
            <a:pPr lvl="1"/>
            <a:r>
              <a:rPr lang="en-US" dirty="0" smtClean="0"/>
              <a:t>These are then subjected to analysis</a:t>
            </a:r>
          </a:p>
          <a:p>
            <a:r>
              <a:rPr lang="en-US" dirty="0" smtClean="0"/>
              <a:t>Selection</a:t>
            </a:r>
          </a:p>
          <a:p>
            <a:pPr lvl="1"/>
            <a:r>
              <a:rPr lang="en-US" dirty="0" smtClean="0"/>
              <a:t>Projects must be ranked and selected accordingly</a:t>
            </a:r>
          </a:p>
          <a:p>
            <a:pPr lvl="1"/>
            <a:endParaRPr lang="en-US" dirty="0"/>
          </a:p>
          <a:p>
            <a:endParaRPr lang="en-US" dirty="0"/>
          </a:p>
        </p:txBody>
      </p:sp>
      <p:sp>
        <p:nvSpPr>
          <p:cNvPr id="4" name="Date Placeholder 3"/>
          <p:cNvSpPr>
            <a:spLocks noGrp="1"/>
          </p:cNvSpPr>
          <p:nvPr>
            <p:ph type="dt" sz="half" idx="10"/>
          </p:nvPr>
        </p:nvSpPr>
        <p:spPr>
          <a:xfrm>
            <a:off x="65773" y="6350508"/>
            <a:ext cx="2895600" cy="329184"/>
          </a:xfrm>
        </p:spPr>
        <p:txBody>
          <a:bodyPr/>
          <a:lstStyle/>
          <a:p>
            <a:fld id="{C509084F-9915-40BE-AEC0-F506F2512345}"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3019544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Cost of Each Type of Security</a:t>
            </a:r>
            <a:endParaRPr lang="en-US" dirty="0"/>
          </a:p>
        </p:txBody>
      </p:sp>
      <p:sp>
        <p:nvSpPr>
          <p:cNvPr id="3" name="Content Placeholder 2"/>
          <p:cNvSpPr>
            <a:spLocks noGrp="1"/>
          </p:cNvSpPr>
          <p:nvPr>
            <p:ph idx="1"/>
          </p:nvPr>
        </p:nvSpPr>
        <p:spPr/>
        <p:txBody>
          <a:bodyPr/>
          <a:lstStyle/>
          <a:p>
            <a:r>
              <a:rPr lang="en-US" dirty="0" smtClean="0"/>
              <a:t>After-tax cost of debt</a:t>
            </a:r>
          </a:p>
          <a:p>
            <a:pPr lvl="1"/>
            <a:r>
              <a:rPr lang="en-US" dirty="0" smtClean="0"/>
              <a:t>The cost of debt is the return that lenders demand on new borrowing</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9" y="3372464"/>
            <a:ext cx="6410011" cy="742336"/>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40EF47D7-90CE-4FB4-AD3A-603257115640}"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3359386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Cost of Each Type of Security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286000"/>
            <a:ext cx="8229600" cy="3768782"/>
          </a:xfrm>
        </p:spPr>
      </p:pic>
      <p:sp>
        <p:nvSpPr>
          <p:cNvPr id="3" name="Footer Placeholder 2"/>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DC76639A-50A4-4C0C-B2C9-182D6C4F2A39}"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2657133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Preferred Stock</a:t>
            </a:r>
            <a:endParaRPr lang="en-US" dirty="0"/>
          </a:p>
        </p:txBody>
      </p:sp>
      <p:sp>
        <p:nvSpPr>
          <p:cNvPr id="3" name="Content Placeholder 2"/>
          <p:cNvSpPr>
            <a:spLocks noGrp="1"/>
          </p:cNvSpPr>
          <p:nvPr>
            <p:ph idx="1"/>
          </p:nvPr>
        </p:nvSpPr>
        <p:spPr/>
        <p:txBody>
          <a:bodyPr/>
          <a:lstStyle/>
          <a:p>
            <a:r>
              <a:rPr lang="en-US" dirty="0" smtClean="0"/>
              <a:t>Dividends are not tax deductible</a:t>
            </a:r>
          </a:p>
          <a:p>
            <a:pPr lvl="1"/>
            <a:r>
              <a:rPr lang="en-US" dirty="0" smtClean="0"/>
              <a:t>This makes the after-tax cost of preferred stock debt higher than the after-tax cost of similarly risky debt</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3733800"/>
            <a:ext cx="7259064" cy="2410162"/>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51FC795D-0B67-4952-A92E-5391927B8298}"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4129623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Preferred Stock</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438400"/>
            <a:ext cx="8229600" cy="3228030"/>
          </a:xfrm>
        </p:spPr>
      </p:pic>
      <p:sp>
        <p:nvSpPr>
          <p:cNvPr id="3" name="Footer Placeholder 2"/>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6C23973B-B7F4-4E8F-86FA-777E85F6452C}"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2729472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Common Stock	</a:t>
            </a:r>
            <a:endParaRPr lang="en-US" dirty="0"/>
          </a:p>
        </p:txBody>
      </p:sp>
      <p:sp>
        <p:nvSpPr>
          <p:cNvPr id="3" name="Content Placeholder 2"/>
          <p:cNvSpPr>
            <a:spLocks noGrp="1"/>
          </p:cNvSpPr>
          <p:nvPr>
            <p:ph idx="1"/>
          </p:nvPr>
        </p:nvSpPr>
        <p:spPr/>
        <p:txBody>
          <a:bodyPr/>
          <a:lstStyle/>
          <a:p>
            <a:r>
              <a:rPr lang="en-US" dirty="0" smtClean="0"/>
              <a:t>Can be calculated three ways</a:t>
            </a:r>
          </a:p>
          <a:p>
            <a:endParaRPr lang="en-US" dirty="0"/>
          </a:p>
          <a:p>
            <a:r>
              <a:rPr lang="en-US" dirty="0" smtClean="0"/>
              <a:t>1) Using CAPM</a:t>
            </a:r>
          </a:p>
          <a:p>
            <a:r>
              <a:rPr lang="en-US" dirty="0" smtClean="0"/>
              <a:t>2) Using Constant Growth Model</a:t>
            </a:r>
          </a:p>
          <a:p>
            <a:r>
              <a:rPr lang="en-US" dirty="0" smtClean="0"/>
              <a:t>3) Using Bond Yield plus a Premium</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80DF54D1-44DD-485F-BE41-5438D61DFDA4}"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3637727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Common Stock</a:t>
            </a:r>
            <a:endParaRPr lang="en-US" dirty="0"/>
          </a:p>
        </p:txBody>
      </p:sp>
      <p:sp>
        <p:nvSpPr>
          <p:cNvPr id="3" name="Content Placeholder 2"/>
          <p:cNvSpPr>
            <a:spLocks noGrp="1"/>
          </p:cNvSpPr>
          <p:nvPr>
            <p:ph idx="1"/>
          </p:nvPr>
        </p:nvSpPr>
        <p:spPr/>
        <p:txBody>
          <a:bodyPr/>
          <a:lstStyle/>
          <a:p>
            <a:r>
              <a:rPr lang="en-US" dirty="0" smtClean="0"/>
              <a:t>Capital asset pricing model (CAPM)</a:t>
            </a:r>
          </a:p>
          <a:p>
            <a:pPr lvl="1"/>
            <a:r>
              <a:rPr lang="en-US" dirty="0" smtClean="0"/>
              <a:t>Describe the relationship between the required return, or cost of common stock equity capital, and the non-diversifiable risk of the firm as measured by the beta coefficient</a:t>
            </a:r>
            <a:endParaRPr lang="en-US" dirty="0"/>
          </a:p>
          <a:p>
            <a:pPr marL="274320" lvl="1" indent="0">
              <a:buNone/>
            </a:pPr>
            <a:endParaRPr lang="en-US" dirty="0" smtClean="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9768" y="3810000"/>
            <a:ext cx="8364118" cy="2324425"/>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5E616457-FA08-4B22-88D2-63061D6ADDA5}"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4032620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Common Stock</a:t>
            </a:r>
          </a:p>
        </p:txBody>
      </p:sp>
      <p:sp>
        <p:nvSpPr>
          <p:cNvPr id="3" name="Content Placeholder 2"/>
          <p:cNvSpPr>
            <a:spLocks noGrp="1"/>
          </p:cNvSpPr>
          <p:nvPr>
            <p:ph idx="1"/>
          </p:nvPr>
        </p:nvSpPr>
        <p:spPr/>
        <p:txBody>
          <a:bodyPr/>
          <a:lstStyle/>
          <a:p>
            <a:r>
              <a:rPr lang="en-US" dirty="0" smtClean="0"/>
              <a:t>Constant growth model</a:t>
            </a:r>
          </a:p>
          <a:p>
            <a:pPr lvl="1"/>
            <a:r>
              <a:rPr lang="en-US" dirty="0" smtClean="0"/>
              <a:t>A model for computing the value of stock that assumes dividends grow at a constant rate forever and that the price is the present value of these dividends</a:t>
            </a:r>
          </a:p>
          <a:p>
            <a:pPr lvl="1"/>
            <a:endParaRPr lang="en-US" dirty="0" smtClean="0"/>
          </a:p>
          <a:p>
            <a:r>
              <a:rPr lang="en-US" dirty="0" smtClean="0"/>
              <a:t>Constant growth valuation model</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4724400"/>
            <a:ext cx="1790950" cy="847843"/>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ACFF1115-FB3D-4011-9684-BDECB0373F83}"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545089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Common Stock</a:t>
            </a:r>
          </a:p>
        </p:txBody>
      </p:sp>
      <p:pic>
        <p:nvPicPr>
          <p:cNvPr id="5" name="Content Placeholder 4" descr="Screen Clipping"/>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2362200"/>
            <a:ext cx="8229600" cy="3246797"/>
          </a:xfrm>
        </p:spPr>
      </p:pic>
      <p:sp>
        <p:nvSpPr>
          <p:cNvPr id="3" name="Footer Placeholder 2"/>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4" name="Date Placeholder 3"/>
          <p:cNvSpPr>
            <a:spLocks noGrp="1"/>
          </p:cNvSpPr>
          <p:nvPr>
            <p:ph type="dt" sz="half" idx="10"/>
          </p:nvPr>
        </p:nvSpPr>
        <p:spPr/>
        <p:txBody>
          <a:bodyPr/>
          <a:lstStyle/>
          <a:p>
            <a:fld id="{FD879DD0-2241-4F80-9BCF-0F40D536D4D5}"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87649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Common Stock</a:t>
            </a:r>
          </a:p>
        </p:txBody>
      </p:sp>
      <p:sp>
        <p:nvSpPr>
          <p:cNvPr id="3" name="Content Placeholder 2"/>
          <p:cNvSpPr>
            <a:spLocks noGrp="1"/>
          </p:cNvSpPr>
          <p:nvPr>
            <p:ph idx="1"/>
          </p:nvPr>
        </p:nvSpPr>
        <p:spPr/>
        <p:txBody>
          <a:bodyPr/>
          <a:lstStyle/>
          <a:p>
            <a:r>
              <a:rPr lang="en-US" dirty="0" smtClean="0"/>
              <a:t>Bond yield plus premium</a:t>
            </a:r>
          </a:p>
          <a:p>
            <a:pPr lvl="1"/>
            <a:r>
              <a:rPr lang="en-US" dirty="0" smtClean="0"/>
              <a:t>Another method used to compute the cost of equity involves adjusting cost of debt by adding a risk premium</a:t>
            </a:r>
          </a:p>
          <a:p>
            <a:pPr lvl="1"/>
            <a:r>
              <a:rPr lang="en-US" dirty="0" smtClean="0"/>
              <a:t>Risk premium is an additional return investors require due to the increased risk one investment has over another</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4343400"/>
            <a:ext cx="5514474" cy="838200"/>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4E45C01B-0271-4CBA-BCBC-DBAFBE7E03C8}"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3985269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Common Stock</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667000"/>
            <a:ext cx="8229600" cy="2313992"/>
          </a:xfrm>
        </p:spPr>
      </p:pic>
      <p:sp>
        <p:nvSpPr>
          <p:cNvPr id="3" name="Footer Placeholder 2"/>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1DA3FEDE-ACB0-457E-94D5-05E3F6BB1DA9}"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102739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in the Capital Budgeting </a:t>
            </a:r>
            <a:r>
              <a:rPr lang="en-US" dirty="0" smtClean="0"/>
              <a:t>Process (cont.)</a:t>
            </a:r>
            <a:endParaRPr lang="en-US" dirty="0"/>
          </a:p>
        </p:txBody>
      </p:sp>
      <p:sp>
        <p:nvSpPr>
          <p:cNvPr id="3" name="Content Placeholder 2"/>
          <p:cNvSpPr>
            <a:spLocks noGrp="1"/>
          </p:cNvSpPr>
          <p:nvPr>
            <p:ph idx="1"/>
          </p:nvPr>
        </p:nvSpPr>
        <p:spPr/>
        <p:txBody>
          <a:bodyPr/>
          <a:lstStyle/>
          <a:p>
            <a:r>
              <a:rPr lang="en-US" dirty="0" smtClean="0"/>
              <a:t>Implementation</a:t>
            </a:r>
          </a:p>
          <a:p>
            <a:pPr lvl="1"/>
            <a:r>
              <a:rPr lang="en-US" dirty="0" smtClean="0"/>
              <a:t>Implementation takes time, money, manpower</a:t>
            </a:r>
          </a:p>
          <a:p>
            <a:pPr lvl="1"/>
            <a:r>
              <a:rPr lang="en-US" dirty="0" smtClean="0"/>
              <a:t>Therefore a project’s risk must be properly evaluated</a:t>
            </a:r>
          </a:p>
          <a:p>
            <a:pPr lvl="1"/>
            <a:r>
              <a:rPr lang="en-US" dirty="0" smtClean="0"/>
              <a:t>Costs must be monitored closely</a:t>
            </a:r>
          </a:p>
          <a:p>
            <a:pPr lvl="1"/>
            <a:endParaRPr lang="en-US" dirty="0"/>
          </a:p>
          <a:p>
            <a:r>
              <a:rPr lang="en-US" dirty="0" smtClean="0"/>
              <a:t>Post audit</a:t>
            </a:r>
          </a:p>
          <a:p>
            <a:pPr lvl="1"/>
            <a:r>
              <a:rPr lang="en-US" dirty="0" smtClean="0"/>
              <a:t>Management compares costs and revenues with the original projections</a:t>
            </a:r>
          </a:p>
          <a:p>
            <a:pPr lvl="1"/>
            <a:r>
              <a:rPr lang="en-US" dirty="0" smtClean="0"/>
              <a:t>Employees are held responsible for errors in projections</a:t>
            </a:r>
            <a:endParaRPr lang="en-US" dirty="0"/>
          </a:p>
        </p:txBody>
      </p:sp>
      <p:sp>
        <p:nvSpPr>
          <p:cNvPr id="4" name="Date Placeholder 3"/>
          <p:cNvSpPr>
            <a:spLocks noGrp="1"/>
          </p:cNvSpPr>
          <p:nvPr>
            <p:ph type="dt" sz="half" idx="10"/>
          </p:nvPr>
        </p:nvSpPr>
        <p:spPr>
          <a:xfrm>
            <a:off x="76200" y="6366791"/>
            <a:ext cx="2895600" cy="329184"/>
          </a:xfrm>
        </p:spPr>
        <p:txBody>
          <a:bodyPr/>
          <a:lstStyle/>
          <a:p>
            <a:fld id="{C9CADB18-E6AB-4D8E-8A26-F4BDA71C8DEB}"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121063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Common Stock</a:t>
            </a:r>
            <a:endParaRPr lang="en-US" dirty="0"/>
          </a:p>
        </p:txBody>
      </p:sp>
      <p:sp>
        <p:nvSpPr>
          <p:cNvPr id="3" name="Content Placeholder 2"/>
          <p:cNvSpPr>
            <a:spLocks noGrp="1"/>
          </p:cNvSpPr>
          <p:nvPr>
            <p:ph idx="1"/>
          </p:nvPr>
        </p:nvSpPr>
        <p:spPr/>
        <p:txBody>
          <a:bodyPr/>
          <a:lstStyle/>
          <a:p>
            <a:r>
              <a:rPr lang="en-US" dirty="0" smtClean="0"/>
              <a:t>Reconciling the models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3276600"/>
            <a:ext cx="6473438" cy="2286000"/>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311ADE06-DF95-42F0-AE13-42CFF09149C6}"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407320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methods	</a:t>
            </a:r>
            <a:endParaRPr lang="en-US" dirty="0"/>
          </a:p>
        </p:txBody>
      </p:sp>
      <p:sp>
        <p:nvSpPr>
          <p:cNvPr id="3" name="Content Placeholder 2"/>
          <p:cNvSpPr>
            <a:spLocks noGrp="1"/>
          </p:cNvSpPr>
          <p:nvPr>
            <p:ph idx="1"/>
          </p:nvPr>
        </p:nvSpPr>
        <p:spPr/>
        <p:txBody>
          <a:bodyPr/>
          <a:lstStyle/>
          <a:p>
            <a:r>
              <a:rPr lang="en-US" dirty="0" smtClean="0"/>
              <a:t>Which method is best?</a:t>
            </a:r>
          </a:p>
          <a:p>
            <a:r>
              <a:rPr lang="en-US" dirty="0" smtClean="0"/>
              <a:t>If all 3 give you similar answers, it will give you confidence in your estimate</a:t>
            </a:r>
          </a:p>
          <a:p>
            <a:r>
              <a:rPr lang="en-US" dirty="0" smtClean="0"/>
              <a:t>In many cases, the answers will differ</a:t>
            </a:r>
          </a:p>
          <a:p>
            <a:r>
              <a:rPr lang="en-US" dirty="0" smtClean="0"/>
              <a:t>Some firms use an average of the three results</a:t>
            </a:r>
          </a:p>
          <a:p>
            <a:r>
              <a:rPr lang="en-US" dirty="0" smtClean="0"/>
              <a:t>Others may trust one metric over the others</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AA0C183E-E8BC-4D7C-8862-93E87958205A}"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1970750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LO2:Computing a WACC</a:t>
            </a:r>
            <a:endParaRPr lang="en-US" dirty="0"/>
          </a:p>
        </p:txBody>
      </p:sp>
      <p:sp>
        <p:nvSpPr>
          <p:cNvPr id="3" name="Content Placeholder 2"/>
          <p:cNvSpPr>
            <a:spLocks noGrp="1"/>
          </p:cNvSpPr>
          <p:nvPr>
            <p:ph idx="1"/>
          </p:nvPr>
        </p:nvSpPr>
        <p:spPr/>
        <p:txBody>
          <a:bodyPr/>
          <a:lstStyle/>
          <a:p>
            <a:r>
              <a:rPr lang="en-US" dirty="0" smtClean="0"/>
              <a:t>The value of all of the company’s securities is V</a:t>
            </a:r>
          </a:p>
          <a:p>
            <a:pPr lvl="1"/>
            <a:r>
              <a:rPr lang="en-US" dirty="0" smtClean="0"/>
              <a:t>V = E + D + P</a:t>
            </a:r>
          </a:p>
          <a:p>
            <a:r>
              <a:rPr lang="en-US" dirty="0" smtClean="0"/>
              <a:t>SO,</a:t>
            </a:r>
          </a:p>
          <a:p>
            <a:r>
              <a:rPr lang="en-US" dirty="0" smtClean="0"/>
              <a:t>Capital structure weights in the WACC formula</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4291781"/>
            <a:ext cx="2213466" cy="1447801"/>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73730947-0FBA-4EDC-9049-B954E49AF0B1}"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1082754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Capital Structure Weights</a:t>
            </a:r>
            <a:endParaRPr lang="en-US" dirty="0"/>
          </a:p>
        </p:txBody>
      </p:sp>
      <p:sp>
        <p:nvSpPr>
          <p:cNvPr id="3" name="Content Placeholder 2"/>
          <p:cNvSpPr>
            <a:spLocks noGrp="1"/>
          </p:cNvSpPr>
          <p:nvPr>
            <p:ph idx="1"/>
          </p:nvPr>
        </p:nvSpPr>
        <p:spPr/>
        <p:txBody>
          <a:bodyPr/>
          <a:lstStyle/>
          <a:p>
            <a:r>
              <a:rPr lang="en-US" dirty="0" smtClean="0"/>
              <a:t>The sum of the weights must equal 1</a:t>
            </a:r>
          </a:p>
          <a:p>
            <a:endParaRPr lang="en-US" dirty="0"/>
          </a:p>
          <a:p>
            <a:endParaRPr lang="en-US" dirty="0" smtClean="0"/>
          </a:p>
          <a:p>
            <a:r>
              <a:rPr lang="en-US" dirty="0" smtClean="0"/>
              <a:t>Weighted average</a:t>
            </a:r>
          </a:p>
          <a:p>
            <a:pPr lvl="1"/>
            <a:r>
              <a:rPr lang="en-US" dirty="0" smtClean="0"/>
              <a:t>Found by multiplying each cost component by its weight</a:t>
            </a:r>
          </a:p>
          <a:p>
            <a:pPr lvl="1"/>
            <a:r>
              <a:rPr lang="en-US" dirty="0" smtClean="0"/>
              <a:t>An average that is based on the proportion of each element in the total</a:t>
            </a:r>
          </a:p>
          <a:p>
            <a:pPr lvl="1"/>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32229" y="3047946"/>
            <a:ext cx="2276793" cy="381053"/>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2AD8A24A-4990-46B3-A375-167191CDF5D0}"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2826680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Capital Structure Weights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95400" y="1905000"/>
            <a:ext cx="6172200" cy="4341582"/>
          </a:xfrm>
        </p:spPr>
      </p:pic>
      <p:sp>
        <p:nvSpPr>
          <p:cNvPr id="3" name="Footer Placeholder 2"/>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54088AFB-DF64-4D3C-ADAE-2C721333631C}"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2419099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dirty="0" smtClean="0"/>
              <a:t>To find the WACC</a:t>
            </a:r>
          </a:p>
          <a:p>
            <a:pPr lvl="1"/>
            <a:r>
              <a:rPr lang="en-US" dirty="0" smtClean="0"/>
              <a:t>Multiply each components cost by the proportion it occupies in the target mix</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3657600"/>
            <a:ext cx="7687748" cy="1705213"/>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2AF33B05-0F89-438A-B5DB-807853CCA7B1}"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3159111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81000" y="2438400"/>
            <a:ext cx="8229600" cy="3289965"/>
          </a:xfrm>
        </p:spPr>
      </p:pic>
      <p:sp>
        <p:nvSpPr>
          <p:cNvPr id="3" name="Footer Placeholder 2"/>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5" name="Date Placeholder 4"/>
          <p:cNvSpPr>
            <a:spLocks noGrp="1"/>
          </p:cNvSpPr>
          <p:nvPr>
            <p:ph type="dt" sz="half" idx="10"/>
          </p:nvPr>
        </p:nvSpPr>
        <p:spPr/>
        <p:txBody>
          <a:bodyPr/>
          <a:lstStyle/>
          <a:p>
            <a:fld id="{655630ED-BBB9-4414-AAC6-B8945169414E}"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1502258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Divisional Cost of Capital</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Divisional cost of capital</a:t>
            </a:r>
          </a:p>
          <a:p>
            <a:pPr lvl="1"/>
            <a:r>
              <a:rPr lang="en-US" dirty="0" smtClean="0"/>
              <a:t>The cost of capital computed for a specific unit or division within a company that reflects that areas weighted average cost of funds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1832" y="3276600"/>
            <a:ext cx="7030432" cy="2972215"/>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fld id="{2480368E-F104-49BC-8450-12E6F9EA7CA8}"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1216731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9400"/>
            <a:ext cx="8229600" cy="990600"/>
          </a:xfrm>
        </p:spPr>
        <p:txBody>
          <a:bodyPr>
            <a:normAutofit/>
          </a:bodyPr>
          <a:lstStyle/>
          <a:p>
            <a:pPr algn="ctr"/>
            <a:r>
              <a:rPr lang="en-US" sz="5400" b="1" u="sng" dirty="0" smtClean="0"/>
              <a:t>End of Chapter 11</a:t>
            </a:r>
            <a:endParaRPr lang="en-US" sz="5400" b="1" u="sng" dirty="0"/>
          </a:p>
        </p:txBody>
      </p:sp>
      <p:sp>
        <p:nvSpPr>
          <p:cNvPr id="4" name="Date Placeholder 3"/>
          <p:cNvSpPr>
            <a:spLocks noGrp="1"/>
          </p:cNvSpPr>
          <p:nvPr>
            <p:ph type="dt" sz="half" idx="10"/>
          </p:nvPr>
        </p:nvSpPr>
        <p:spPr/>
        <p:txBody>
          <a:bodyPr/>
          <a:lstStyle/>
          <a:p>
            <a:fld id="{D2F865D8-EFC9-4D0C-8D34-D5055FAA15E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z="1600" smtClean="0">
                <a:solidFill>
                  <a:prstClr val="black">
                    <a:tint val="75000"/>
                  </a:prstClr>
                </a:solidFill>
              </a:rPr>
              <a:t>Professor James Kuhle, Ph.D</a:t>
            </a:r>
            <a:r>
              <a:rPr lang="en-US" smtClean="0">
                <a:solidFill>
                  <a:prstClr val="black">
                    <a:tint val="75000"/>
                  </a:prstClr>
                </a:solidFill>
              </a:rPr>
              <a:t>.</a:t>
            </a:r>
            <a:endParaRPr lang="en-US" dirty="0">
              <a:solidFill>
                <a:prstClr val="black">
                  <a:tint val="75000"/>
                </a:prstClr>
              </a:solidFill>
            </a:endParaRPr>
          </a:p>
        </p:txBody>
      </p:sp>
      <p:sp>
        <p:nvSpPr>
          <p:cNvPr id="6" name="TextBox 5"/>
          <p:cNvSpPr txBox="1"/>
          <p:nvPr/>
        </p:nvSpPr>
        <p:spPr>
          <a:xfrm>
            <a:off x="748420" y="1066800"/>
            <a:ext cx="7696200" cy="769441"/>
          </a:xfrm>
          <a:prstGeom prst="rect">
            <a:avLst/>
          </a:prstGeom>
          <a:noFill/>
        </p:spPr>
        <p:txBody>
          <a:bodyPr wrap="square" rtlCol="0">
            <a:spAutoFit/>
          </a:bodyPr>
          <a:lstStyle/>
          <a:p>
            <a:pPr algn="ctr"/>
            <a:r>
              <a:rPr lang="en-US" sz="4400" dirty="0" smtClean="0"/>
              <a:t>Cost of Capital</a:t>
            </a:r>
            <a:endParaRPr lang="en-US" sz="4400" dirty="0"/>
          </a:p>
        </p:txBody>
      </p:sp>
    </p:spTree>
    <p:extLst>
      <p:ext uri="{BB962C8B-B14F-4D97-AF65-F5344CB8AC3E}">
        <p14:creationId xmlns:p14="http://schemas.microsoft.com/office/powerpoint/2010/main" xmlns="" val="913690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1371600"/>
            <a:ext cx="8001000" cy="1927225"/>
          </a:xfrm>
        </p:spPr>
        <p:txBody>
          <a:bodyPr/>
          <a:lstStyle/>
          <a:p>
            <a:r>
              <a:rPr lang="en-US" sz="4400" dirty="0" smtClean="0"/>
              <a:t>Capital structure</a:t>
            </a:r>
            <a:endParaRPr lang="en-US" sz="4400" dirty="0"/>
          </a:p>
        </p:txBody>
      </p:sp>
      <p:sp>
        <p:nvSpPr>
          <p:cNvPr id="10" name="Subtitle 9"/>
          <p:cNvSpPr>
            <a:spLocks noGrp="1"/>
          </p:cNvSpPr>
          <p:nvPr>
            <p:ph type="subTitle" idx="1"/>
          </p:nvPr>
        </p:nvSpPr>
        <p:spPr/>
        <p:txBody>
          <a:bodyPr/>
          <a:lstStyle/>
          <a:p>
            <a:r>
              <a:rPr lang="en-US" dirty="0" smtClean="0"/>
              <a:t>Chapter 12</a:t>
            </a:r>
            <a:endParaRPr lang="en-US" dirty="0"/>
          </a:p>
        </p:txBody>
      </p:sp>
    </p:spTree>
    <p:extLst>
      <p:ext uri="{BB962C8B-B14F-4D97-AF65-F5344CB8AC3E}">
        <p14:creationId xmlns:p14="http://schemas.microsoft.com/office/powerpoint/2010/main" xmlns="" val="331753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Techniques for Analyzing Projects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2514600"/>
            <a:ext cx="7192656" cy="3124200"/>
          </a:xfrm>
        </p:spPr>
      </p:pic>
      <p:sp>
        <p:nvSpPr>
          <p:cNvPr id="3" name="Date Placeholder 2"/>
          <p:cNvSpPr>
            <a:spLocks noGrp="1"/>
          </p:cNvSpPr>
          <p:nvPr>
            <p:ph type="dt" sz="half" idx="10"/>
          </p:nvPr>
        </p:nvSpPr>
        <p:spPr>
          <a:xfrm>
            <a:off x="152400" y="6324600"/>
            <a:ext cx="2895600" cy="329184"/>
          </a:xfrm>
        </p:spPr>
        <p:txBody>
          <a:bodyPr/>
          <a:lstStyle/>
          <a:p>
            <a:fld id="{3B5B78DF-2DC3-4233-AB52-E3FB13C5E52F}"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807702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endParaRPr lang="en-US" dirty="0" smtClean="0"/>
          </a:p>
          <a:p>
            <a:r>
              <a:rPr lang="en-US" dirty="0" smtClean="0"/>
              <a:t>LO1: Learn how to measure leverage</a:t>
            </a:r>
          </a:p>
          <a:p>
            <a:endParaRPr lang="en-US" dirty="0"/>
          </a:p>
          <a:p>
            <a:r>
              <a:rPr lang="en-US" dirty="0" smtClean="0"/>
              <a:t>LO2: Explore the impact of leverage on EPS on ROE</a:t>
            </a:r>
          </a:p>
          <a:p>
            <a:endParaRPr lang="en-US" dirty="0"/>
          </a:p>
          <a:p>
            <a:r>
              <a:rPr lang="en-US" dirty="0" smtClean="0"/>
              <a:t>LO3: Determine the optimal capital structure</a:t>
            </a:r>
            <a:endParaRPr lang="en-US" dirty="0"/>
          </a:p>
        </p:txBody>
      </p:sp>
      <p:sp>
        <p:nvSpPr>
          <p:cNvPr id="4" name="Date Placeholder 3"/>
          <p:cNvSpPr>
            <a:spLocks noGrp="1"/>
          </p:cNvSpPr>
          <p:nvPr>
            <p:ph type="dt" sz="half" idx="10"/>
          </p:nvPr>
        </p:nvSpPr>
        <p:spPr/>
        <p:txBody>
          <a:bodyPr/>
          <a:lstStyle/>
          <a:p>
            <a:fld id="{D587205F-ECFF-4F00-9CC9-C48DC23A2458}"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pic>
        <p:nvPicPr>
          <p:cNvPr id="6" name="Picture 5" descr="http://www.ozarksaddleking.com/PS/2059-2196-large/stop-sign-whoa.jpg">
            <a:hlinkClick r:id="rId2"/>
          </p:cNvPr>
          <p:cNvPicPr>
            <a:picLocks noChangeAspect="1" noChangeArrowheads="1"/>
          </p:cNvPicPr>
          <p:nvPr/>
        </p:nvPicPr>
        <p:blipFill>
          <a:blip r:embed="rId3" cstate="print"/>
          <a:srcRect/>
          <a:stretch>
            <a:fillRect/>
          </a:stretch>
        </p:blipFill>
        <p:spPr bwMode="auto">
          <a:xfrm>
            <a:off x="6172200" y="3657600"/>
            <a:ext cx="1905000" cy="1905000"/>
          </a:xfrm>
          <a:prstGeom prst="rect">
            <a:avLst/>
          </a:prstGeom>
          <a:noFill/>
        </p:spPr>
      </p:pic>
    </p:spTree>
    <p:extLst>
      <p:ext uri="{BB962C8B-B14F-4D97-AF65-F5344CB8AC3E}">
        <p14:creationId xmlns:p14="http://schemas.microsoft.com/office/powerpoint/2010/main" xmlns="" val="3845687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Structure</a:t>
            </a:r>
            <a:endParaRPr lang="en-US" dirty="0"/>
          </a:p>
        </p:txBody>
      </p:sp>
      <p:sp>
        <p:nvSpPr>
          <p:cNvPr id="3" name="Content Placeholder 2"/>
          <p:cNvSpPr>
            <a:spLocks noGrp="1"/>
          </p:cNvSpPr>
          <p:nvPr>
            <p:ph idx="1"/>
          </p:nvPr>
        </p:nvSpPr>
        <p:spPr/>
        <p:txBody>
          <a:bodyPr/>
          <a:lstStyle/>
          <a:p>
            <a:r>
              <a:rPr lang="en-US" dirty="0" smtClean="0"/>
              <a:t>The mix of a long-term debt and equity used by the firm to finance its assets</a:t>
            </a:r>
          </a:p>
          <a:p>
            <a:endParaRPr lang="en-US" dirty="0"/>
          </a:p>
          <a:p>
            <a:r>
              <a:rPr lang="en-US" dirty="0" smtClean="0"/>
              <a:t>Corporate borrowing increases risks to shareholders and  leads to stockholders requiring higher returns</a:t>
            </a:r>
          </a:p>
          <a:p>
            <a:endParaRPr lang="en-US" dirty="0"/>
          </a:p>
          <a:p>
            <a:r>
              <a:rPr lang="en-US" dirty="0" smtClean="0"/>
              <a:t>Factors that change required returns affect value since V = present value of cash flows</a:t>
            </a:r>
            <a:endParaRPr lang="en-US" dirty="0"/>
          </a:p>
        </p:txBody>
      </p:sp>
      <p:sp>
        <p:nvSpPr>
          <p:cNvPr id="4" name="Date Placeholder 3"/>
          <p:cNvSpPr>
            <a:spLocks noGrp="1"/>
          </p:cNvSpPr>
          <p:nvPr>
            <p:ph type="dt" sz="half" idx="10"/>
          </p:nvPr>
        </p:nvSpPr>
        <p:spPr/>
        <p:txBody>
          <a:bodyPr/>
          <a:lstStyle/>
          <a:p>
            <a:fld id="{0BEBC192-5036-40E4-AA82-48575B932BD4}"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819405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LO1: Measures of Leverage</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057400" y="2590800"/>
            <a:ext cx="4763165" cy="2981741"/>
          </a:xfrm>
        </p:spPr>
      </p:pic>
      <p:sp>
        <p:nvSpPr>
          <p:cNvPr id="3" name="Date Placeholder 2"/>
          <p:cNvSpPr>
            <a:spLocks noGrp="1"/>
          </p:cNvSpPr>
          <p:nvPr>
            <p:ph type="dt" sz="half" idx="10"/>
          </p:nvPr>
        </p:nvSpPr>
        <p:spPr/>
        <p:txBody>
          <a:bodyPr/>
          <a:lstStyle/>
          <a:p>
            <a:fld id="{25A68A56-A1A3-4DCC-8C9E-7CF3026BFBFF}"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963051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07944"/>
            <a:ext cx="478632" cy="365125"/>
          </a:xfrm>
        </p:spPr>
        <p:txBody>
          <a:bodyPr/>
          <a:lstStyle/>
          <a:p>
            <a:pPr>
              <a:defRPr/>
            </a:pPr>
            <a:fld id="{5E5A8DAD-AC86-4181-9907-D7F357D2E2D8}" type="slidenum">
              <a:rPr lang="en-US"/>
              <a:pPr>
                <a:defRPr/>
              </a:pPr>
              <a:t>63</a:t>
            </a:fld>
            <a:endParaRPr lang="en-US" dirty="0"/>
          </a:p>
        </p:txBody>
      </p:sp>
      <p:sp>
        <p:nvSpPr>
          <p:cNvPr id="75778" name="Rectangle 2"/>
          <p:cNvSpPr>
            <a:spLocks noChangeArrowheads="1"/>
          </p:cNvSpPr>
          <p:nvPr/>
        </p:nvSpPr>
        <p:spPr bwMode="auto">
          <a:xfrm>
            <a:off x="0" y="228600"/>
            <a:ext cx="9144000" cy="762000"/>
          </a:xfrm>
          <a:prstGeom prst="rect">
            <a:avLst/>
          </a:prstGeom>
          <a:noFill/>
          <a:ln w="9525">
            <a:noFill/>
            <a:miter lim="800000"/>
            <a:headEnd/>
            <a:tailEnd/>
          </a:ln>
          <a:effectLst/>
        </p:spPr>
        <p:txBody>
          <a:bodyPr lIns="92075" tIns="46038" rIns="92075" bIns="46038" anchor="ctr"/>
          <a:lstStyle/>
          <a:p>
            <a:pPr eaLnBrk="1" hangingPunct="1">
              <a:defRPr/>
            </a:pPr>
            <a:r>
              <a:rPr lang="en-US" altLang="en-US" sz="4400" b="1" dirty="0">
                <a:solidFill>
                  <a:schemeClr val="tx2"/>
                </a:solidFill>
                <a:effectLst>
                  <a:outerShdw blurRad="38100" dist="38100" dir="2700000" algn="tl">
                    <a:srgbClr val="000000"/>
                  </a:outerShdw>
                </a:effectLst>
              </a:rPr>
              <a:t>Leverage</a:t>
            </a:r>
          </a:p>
        </p:txBody>
      </p:sp>
      <p:pic>
        <p:nvPicPr>
          <p:cNvPr id="32772" name="Picture 3" descr="T12_01"/>
          <p:cNvPicPr>
            <a:picLocks noChangeAspect="1" noChangeArrowheads="1"/>
          </p:cNvPicPr>
          <p:nvPr/>
        </p:nvPicPr>
        <p:blipFill>
          <a:blip r:embed="rId3" cstate="print"/>
          <a:srcRect/>
          <a:stretch>
            <a:fillRect/>
          </a:stretch>
        </p:blipFill>
        <p:spPr bwMode="auto">
          <a:xfrm>
            <a:off x="304800" y="1600200"/>
            <a:ext cx="8296275" cy="4800600"/>
          </a:xfrm>
          <a:prstGeom prst="rect">
            <a:avLst/>
          </a:prstGeom>
          <a:noFill/>
          <a:ln w="9525">
            <a:noFill/>
            <a:miter lim="800000"/>
            <a:headEnd/>
            <a:tailEnd/>
          </a:ln>
        </p:spPr>
      </p:pic>
      <p:sp>
        <p:nvSpPr>
          <p:cNvPr id="32773" name="Text Box 4"/>
          <p:cNvSpPr txBox="1">
            <a:spLocks noChangeArrowheads="1"/>
          </p:cNvSpPr>
          <p:nvPr/>
        </p:nvSpPr>
        <p:spPr bwMode="auto">
          <a:xfrm>
            <a:off x="202872" y="1121049"/>
            <a:ext cx="1898650" cy="366767"/>
          </a:xfrm>
          <a:prstGeom prst="rect">
            <a:avLst/>
          </a:prstGeom>
          <a:solidFill>
            <a:srgbClr val="F95AB7"/>
          </a:solidFill>
          <a:ln w="12700">
            <a:noFill/>
            <a:miter lim="800000"/>
            <a:headEnd/>
            <a:tailEnd/>
          </a:ln>
        </p:spPr>
        <p:txBody>
          <a:bodyPr wrap="square" lIns="90488" tIns="44450" rIns="90488" bIns="44450">
            <a:spAutoFit/>
          </a:bodyPr>
          <a:lstStyle/>
          <a:p>
            <a:pPr>
              <a:spcBef>
                <a:spcPct val="50000"/>
              </a:spcBef>
            </a:pPr>
            <a:r>
              <a:rPr lang="en-US" dirty="0"/>
              <a:t>Table Number 1</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Leverage</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Operating leverage</a:t>
            </a:r>
          </a:p>
          <a:p>
            <a:pPr lvl="1"/>
            <a:r>
              <a:rPr lang="en-US" dirty="0" smtClean="0"/>
              <a:t>Fixed costs create operating leverage</a:t>
            </a:r>
          </a:p>
          <a:p>
            <a:pPr lvl="1"/>
            <a:r>
              <a:rPr lang="en-US" dirty="0" smtClean="0"/>
              <a:t>Measured by the degree of operating leverage (DOL)</a:t>
            </a:r>
          </a:p>
          <a:p>
            <a:r>
              <a:rPr lang="en-US" dirty="0" smtClean="0"/>
              <a:t>Degree of operating leverage (DOL)</a:t>
            </a:r>
          </a:p>
          <a:p>
            <a:pPr lvl="1"/>
            <a:r>
              <a:rPr lang="en-US" dirty="0" smtClean="0"/>
              <a:t>The percentage change in EBIT divided by the percentage change in sales</a:t>
            </a:r>
          </a:p>
          <a:p>
            <a:pPr lvl="1"/>
            <a:endParaRPr lang="en-US" dirty="0"/>
          </a:p>
          <a:p>
            <a:pPr lvl="1"/>
            <a:endParaRPr lang="en-US" dirty="0" smtClean="0"/>
          </a:p>
          <a:p>
            <a:pPr lvl="1"/>
            <a:endParaRPr lang="en-US" dirty="0" smtClean="0"/>
          </a:p>
          <a:p>
            <a:r>
              <a:rPr lang="en-US" dirty="0" smtClean="0"/>
              <a:t>Earnings before interest and taxes (EBIT)</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4267200"/>
            <a:ext cx="5915851" cy="1086002"/>
          </a:xfrm>
          <a:prstGeom prst="rect">
            <a:avLst/>
          </a:prstGeom>
        </p:spPr>
      </p:pic>
      <p:sp>
        <p:nvSpPr>
          <p:cNvPr id="5" name="Date Placeholder 4"/>
          <p:cNvSpPr>
            <a:spLocks noGrp="1"/>
          </p:cNvSpPr>
          <p:nvPr>
            <p:ph type="dt" sz="half" idx="10"/>
          </p:nvPr>
        </p:nvSpPr>
        <p:spPr/>
        <p:txBody>
          <a:bodyPr/>
          <a:lstStyle/>
          <a:p>
            <a:fld id="{4945B61E-4DF3-4523-A885-9111EC236093}" type="datetime1">
              <a:rPr lang="en-US" smtClean="0">
                <a:solidFill>
                  <a:prstClr val="black"/>
                </a:solidFill>
              </a:rPr>
              <a:pPr/>
              <a:t>4/14/2014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2423747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Leverage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209800"/>
            <a:ext cx="8229600" cy="4156835"/>
          </a:xfrm>
        </p:spPr>
      </p:pic>
      <p:sp>
        <p:nvSpPr>
          <p:cNvPr id="3" name="Date Placeholder 2"/>
          <p:cNvSpPr>
            <a:spLocks noGrp="1"/>
          </p:cNvSpPr>
          <p:nvPr>
            <p:ph type="dt" sz="half" idx="10"/>
          </p:nvPr>
        </p:nvSpPr>
        <p:spPr/>
        <p:txBody>
          <a:bodyPr/>
          <a:lstStyle/>
          <a:p>
            <a:fld id="{65E290A8-A51F-4E0B-8DF6-13D3B4294FF6}"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287726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Leverage</a:t>
            </a:r>
            <a:endParaRPr lang="en-US" dirty="0"/>
          </a:p>
        </p:txBody>
      </p:sp>
      <p:sp>
        <p:nvSpPr>
          <p:cNvPr id="3" name="Content Placeholder 2"/>
          <p:cNvSpPr>
            <a:spLocks noGrp="1"/>
          </p:cNvSpPr>
          <p:nvPr>
            <p:ph idx="1"/>
          </p:nvPr>
        </p:nvSpPr>
        <p:spPr>
          <a:xfrm>
            <a:off x="457200" y="2362200"/>
            <a:ext cx="8382000" cy="4876800"/>
          </a:xfrm>
        </p:spPr>
        <p:txBody>
          <a:bodyPr/>
          <a:lstStyle/>
          <a:p>
            <a:r>
              <a:rPr lang="en-US" dirty="0" smtClean="0"/>
              <a:t>Financial leverage</a:t>
            </a:r>
          </a:p>
          <a:p>
            <a:pPr lvl="1"/>
            <a:r>
              <a:rPr lang="en-US" dirty="0" smtClean="0"/>
              <a:t>Financial leverage increases the expected return on equity, but also accentuates the variability of net income relative to the variability of operating profit. </a:t>
            </a:r>
          </a:p>
          <a:p>
            <a:pPr lvl="1"/>
            <a:r>
              <a:rPr lang="en-US" dirty="0" smtClean="0"/>
              <a:t>Measured by Degree of Financial Leverage (DFL)</a:t>
            </a:r>
          </a:p>
          <a:p>
            <a:pPr lvl="1"/>
            <a:endParaRPr lang="en-US" dirty="0" smtClean="0"/>
          </a:p>
          <a:p>
            <a:r>
              <a:rPr lang="en-US" dirty="0" smtClean="0"/>
              <a:t>Earnings per share (EPS)</a:t>
            </a:r>
          </a:p>
          <a:p>
            <a:pPr lvl="1"/>
            <a:r>
              <a:rPr lang="en-US" dirty="0" smtClean="0"/>
              <a:t>Earnings is the same thing as net income</a:t>
            </a:r>
          </a:p>
        </p:txBody>
      </p:sp>
      <p:sp>
        <p:nvSpPr>
          <p:cNvPr id="4" name="Date Placeholder 3"/>
          <p:cNvSpPr>
            <a:spLocks noGrp="1"/>
          </p:cNvSpPr>
          <p:nvPr>
            <p:ph type="dt" sz="half" idx="10"/>
          </p:nvPr>
        </p:nvSpPr>
        <p:spPr/>
        <p:txBody>
          <a:bodyPr/>
          <a:lstStyle/>
          <a:p>
            <a:fld id="{F229BCDC-A4E8-42D6-993D-D22B48D16C8D}"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123639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07944"/>
            <a:ext cx="478632" cy="365125"/>
          </a:xfrm>
        </p:spPr>
        <p:txBody>
          <a:bodyPr/>
          <a:lstStyle/>
          <a:p>
            <a:pPr>
              <a:defRPr/>
            </a:pPr>
            <a:fld id="{5E5A8DAD-AC86-4181-9907-D7F357D2E2D8}" type="slidenum">
              <a:rPr lang="en-US"/>
              <a:pPr>
                <a:defRPr/>
              </a:pPr>
              <a:t>67</a:t>
            </a:fld>
            <a:endParaRPr lang="en-US" dirty="0"/>
          </a:p>
        </p:txBody>
      </p:sp>
      <p:sp>
        <p:nvSpPr>
          <p:cNvPr id="75778" name="Rectangle 2"/>
          <p:cNvSpPr>
            <a:spLocks noChangeArrowheads="1"/>
          </p:cNvSpPr>
          <p:nvPr/>
        </p:nvSpPr>
        <p:spPr bwMode="auto">
          <a:xfrm>
            <a:off x="0" y="228600"/>
            <a:ext cx="9144000" cy="762000"/>
          </a:xfrm>
          <a:prstGeom prst="rect">
            <a:avLst/>
          </a:prstGeom>
          <a:noFill/>
          <a:ln w="9525">
            <a:noFill/>
            <a:miter lim="800000"/>
            <a:headEnd/>
            <a:tailEnd/>
          </a:ln>
          <a:effectLst/>
        </p:spPr>
        <p:txBody>
          <a:bodyPr lIns="92075" tIns="46038" rIns="92075" bIns="46038" anchor="ctr"/>
          <a:lstStyle/>
          <a:p>
            <a:pPr eaLnBrk="1" hangingPunct="1">
              <a:defRPr/>
            </a:pPr>
            <a:r>
              <a:rPr lang="en-US" altLang="en-US" sz="4400" b="1" dirty="0">
                <a:solidFill>
                  <a:schemeClr val="tx2"/>
                </a:solidFill>
                <a:effectLst>
                  <a:outerShdw blurRad="38100" dist="38100" dir="2700000" algn="tl">
                    <a:srgbClr val="000000"/>
                  </a:outerShdw>
                </a:effectLst>
              </a:rPr>
              <a:t>Leverage</a:t>
            </a:r>
          </a:p>
        </p:txBody>
      </p:sp>
      <p:pic>
        <p:nvPicPr>
          <p:cNvPr id="32772" name="Picture 3" descr="T12_01"/>
          <p:cNvPicPr>
            <a:picLocks noChangeAspect="1" noChangeArrowheads="1"/>
          </p:cNvPicPr>
          <p:nvPr/>
        </p:nvPicPr>
        <p:blipFill>
          <a:blip r:embed="rId3" cstate="print"/>
          <a:srcRect/>
          <a:stretch>
            <a:fillRect/>
          </a:stretch>
        </p:blipFill>
        <p:spPr bwMode="auto">
          <a:xfrm>
            <a:off x="304800" y="1600200"/>
            <a:ext cx="8296275" cy="4800600"/>
          </a:xfrm>
          <a:prstGeom prst="rect">
            <a:avLst/>
          </a:prstGeom>
          <a:noFill/>
          <a:ln w="9525">
            <a:noFill/>
            <a:miter lim="800000"/>
            <a:headEnd/>
            <a:tailEnd/>
          </a:ln>
        </p:spPr>
      </p:pic>
      <p:sp>
        <p:nvSpPr>
          <p:cNvPr id="32773" name="Text Box 4"/>
          <p:cNvSpPr txBox="1">
            <a:spLocks noChangeArrowheads="1"/>
          </p:cNvSpPr>
          <p:nvPr/>
        </p:nvSpPr>
        <p:spPr bwMode="auto">
          <a:xfrm>
            <a:off x="202872" y="1121049"/>
            <a:ext cx="1898650" cy="366767"/>
          </a:xfrm>
          <a:prstGeom prst="rect">
            <a:avLst/>
          </a:prstGeom>
          <a:solidFill>
            <a:srgbClr val="F95AB7"/>
          </a:solidFill>
          <a:ln w="12700">
            <a:noFill/>
            <a:miter lim="800000"/>
            <a:headEnd/>
            <a:tailEnd/>
          </a:ln>
        </p:spPr>
        <p:txBody>
          <a:bodyPr wrap="square" lIns="90488" tIns="44450" rIns="90488" bIns="44450">
            <a:spAutoFit/>
          </a:bodyPr>
          <a:lstStyle/>
          <a:p>
            <a:pPr>
              <a:spcBef>
                <a:spcPct val="50000"/>
              </a:spcBef>
            </a:pPr>
            <a:r>
              <a:rPr lang="en-US" dirty="0"/>
              <a:t>Table Number 1</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Leverage</a:t>
            </a:r>
          </a:p>
        </p:txBody>
      </p:sp>
      <p:sp>
        <p:nvSpPr>
          <p:cNvPr id="3" name="Content Placeholder 2"/>
          <p:cNvSpPr>
            <a:spLocks noGrp="1"/>
          </p:cNvSpPr>
          <p:nvPr>
            <p:ph idx="1"/>
          </p:nvPr>
        </p:nvSpPr>
        <p:spPr/>
        <p:txBody>
          <a:bodyPr/>
          <a:lstStyle/>
          <a:p>
            <a:r>
              <a:rPr lang="en-US" dirty="0"/>
              <a:t>Degree of Financial Leverage (DFL)</a:t>
            </a:r>
          </a:p>
          <a:p>
            <a:pPr lvl="1"/>
            <a:r>
              <a:rPr lang="en-US" dirty="0"/>
              <a:t>The percentage of change in EPS divided by the percentage change in EBIT</a:t>
            </a:r>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52599" y="3843393"/>
            <a:ext cx="5048955" cy="828791"/>
          </a:xfrm>
          <a:prstGeom prst="rect">
            <a:avLst/>
          </a:prstGeom>
        </p:spPr>
      </p:pic>
      <p:sp>
        <p:nvSpPr>
          <p:cNvPr id="5" name="Date Placeholder 4"/>
          <p:cNvSpPr>
            <a:spLocks noGrp="1"/>
          </p:cNvSpPr>
          <p:nvPr>
            <p:ph type="dt" sz="half" idx="10"/>
          </p:nvPr>
        </p:nvSpPr>
        <p:spPr/>
        <p:txBody>
          <a:bodyPr/>
          <a:lstStyle/>
          <a:p>
            <a:fld id="{F8C8C09F-039C-4FBE-B123-E991FB69742E}" type="datetime1">
              <a:rPr lang="en-US" smtClean="0">
                <a:solidFill>
                  <a:prstClr val="black"/>
                </a:solidFill>
              </a:rPr>
              <a:pPr/>
              <a:t>4/14/2014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15603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Leverage</a:t>
            </a:r>
            <a:endParaRPr lang="en-US" dirty="0"/>
          </a:p>
        </p:txBody>
      </p:sp>
      <p:sp>
        <p:nvSpPr>
          <p:cNvPr id="3" name="Content Placeholder 2"/>
          <p:cNvSpPr>
            <a:spLocks noGrp="1"/>
          </p:cNvSpPr>
          <p:nvPr>
            <p:ph idx="1"/>
          </p:nvPr>
        </p:nvSpPr>
        <p:spPr/>
        <p:txBody>
          <a:bodyPr/>
          <a:lstStyle/>
          <a:p>
            <a:r>
              <a:rPr lang="en-US" dirty="0" smtClean="0"/>
              <a:t>Total leverage</a:t>
            </a:r>
          </a:p>
          <a:p>
            <a:pPr lvl="1"/>
            <a:r>
              <a:rPr lang="en-US" dirty="0" smtClean="0"/>
              <a:t>A measure of leverage that combines operating and financial leverage</a:t>
            </a:r>
          </a:p>
          <a:p>
            <a:pPr lvl="1"/>
            <a:endParaRPr lang="en-US" dirty="0"/>
          </a:p>
          <a:p>
            <a:r>
              <a:rPr lang="en-US" dirty="0" smtClean="0"/>
              <a:t>Degree of total leverage (DTL)</a:t>
            </a:r>
          </a:p>
          <a:p>
            <a:pPr lvl="1"/>
            <a:r>
              <a:rPr lang="en-US" dirty="0" smtClean="0"/>
              <a:t>The percentage change in EPS divided by the percentage change in sales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4724400"/>
            <a:ext cx="4963218" cy="1200318"/>
          </a:xfrm>
          <a:prstGeom prst="rect">
            <a:avLst/>
          </a:prstGeom>
        </p:spPr>
      </p:pic>
      <p:sp>
        <p:nvSpPr>
          <p:cNvPr id="5" name="Date Placeholder 4"/>
          <p:cNvSpPr>
            <a:spLocks noGrp="1"/>
          </p:cNvSpPr>
          <p:nvPr>
            <p:ph type="dt" sz="half" idx="10"/>
          </p:nvPr>
        </p:nvSpPr>
        <p:spPr/>
        <p:txBody>
          <a:bodyPr/>
          <a:lstStyle/>
          <a:p>
            <a:fld id="{72913096-DB89-43C8-B2A0-19C04AF68407}" type="datetime1">
              <a:rPr lang="en-US" smtClean="0">
                <a:solidFill>
                  <a:prstClr val="black"/>
                </a:solidFill>
              </a:rPr>
              <a:pPr/>
              <a:t>4/14/2014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73295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Techniques for Analyzing Projects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38200" y="2514600"/>
            <a:ext cx="7162800" cy="3198106"/>
          </a:xfrm>
        </p:spPr>
      </p:pic>
      <p:sp>
        <p:nvSpPr>
          <p:cNvPr id="3" name="Date Placeholder 2"/>
          <p:cNvSpPr>
            <a:spLocks noGrp="1"/>
          </p:cNvSpPr>
          <p:nvPr>
            <p:ph type="dt" sz="half" idx="10"/>
          </p:nvPr>
        </p:nvSpPr>
        <p:spPr>
          <a:xfrm>
            <a:off x="15240" y="6400800"/>
            <a:ext cx="2895600" cy="329184"/>
          </a:xfrm>
        </p:spPr>
        <p:txBody>
          <a:bodyPr/>
          <a:lstStyle/>
          <a:p>
            <a:fld id="{6A1290D3-B388-44E8-87A7-77C02086CE60}" type="datetime1">
              <a:rPr lang="en-US" smtClean="0">
                <a:solidFill>
                  <a:prstClr val="black"/>
                </a:solidFill>
              </a:rPr>
              <a:pPr/>
              <a:t>4/14/2014</a:t>
            </a:fld>
            <a:endParaRPr lang="en-US" dirty="0">
              <a:solidFill>
                <a:prstClr val="black"/>
              </a:solidFill>
            </a:endParaRPr>
          </a:p>
        </p:txBody>
      </p:sp>
      <p:sp>
        <p:nvSpPr>
          <p:cNvPr id="8" name="TextBox 7"/>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428513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07944"/>
            <a:ext cx="478632" cy="365125"/>
          </a:xfrm>
        </p:spPr>
        <p:txBody>
          <a:bodyPr/>
          <a:lstStyle/>
          <a:p>
            <a:pPr>
              <a:defRPr/>
            </a:pPr>
            <a:fld id="{5E5A8DAD-AC86-4181-9907-D7F357D2E2D8}" type="slidenum">
              <a:rPr lang="en-US"/>
              <a:pPr>
                <a:defRPr/>
              </a:pPr>
              <a:t>70</a:t>
            </a:fld>
            <a:endParaRPr lang="en-US" dirty="0"/>
          </a:p>
        </p:txBody>
      </p:sp>
      <p:sp>
        <p:nvSpPr>
          <p:cNvPr id="75778" name="Rectangle 2"/>
          <p:cNvSpPr>
            <a:spLocks noChangeArrowheads="1"/>
          </p:cNvSpPr>
          <p:nvPr/>
        </p:nvSpPr>
        <p:spPr bwMode="auto">
          <a:xfrm>
            <a:off x="0" y="228600"/>
            <a:ext cx="9144000" cy="762000"/>
          </a:xfrm>
          <a:prstGeom prst="rect">
            <a:avLst/>
          </a:prstGeom>
          <a:noFill/>
          <a:ln w="9525">
            <a:noFill/>
            <a:miter lim="800000"/>
            <a:headEnd/>
            <a:tailEnd/>
          </a:ln>
          <a:effectLst/>
        </p:spPr>
        <p:txBody>
          <a:bodyPr lIns="92075" tIns="46038" rIns="92075" bIns="46038" anchor="ctr"/>
          <a:lstStyle/>
          <a:p>
            <a:pPr eaLnBrk="1" hangingPunct="1">
              <a:defRPr/>
            </a:pPr>
            <a:r>
              <a:rPr lang="en-US" altLang="en-US" sz="4400" b="1" dirty="0">
                <a:solidFill>
                  <a:schemeClr val="tx2"/>
                </a:solidFill>
                <a:effectLst>
                  <a:outerShdw blurRad="38100" dist="38100" dir="2700000" algn="tl">
                    <a:srgbClr val="000000"/>
                  </a:outerShdw>
                </a:effectLst>
              </a:rPr>
              <a:t>Leverage</a:t>
            </a:r>
          </a:p>
        </p:txBody>
      </p:sp>
      <p:pic>
        <p:nvPicPr>
          <p:cNvPr id="32772" name="Picture 3" descr="T12_01"/>
          <p:cNvPicPr>
            <a:picLocks noChangeAspect="1" noChangeArrowheads="1"/>
          </p:cNvPicPr>
          <p:nvPr/>
        </p:nvPicPr>
        <p:blipFill>
          <a:blip r:embed="rId3" cstate="print"/>
          <a:srcRect/>
          <a:stretch>
            <a:fillRect/>
          </a:stretch>
        </p:blipFill>
        <p:spPr bwMode="auto">
          <a:xfrm>
            <a:off x="304800" y="1600200"/>
            <a:ext cx="8296275" cy="4800600"/>
          </a:xfrm>
          <a:prstGeom prst="rect">
            <a:avLst/>
          </a:prstGeom>
          <a:noFill/>
          <a:ln w="9525">
            <a:noFill/>
            <a:miter lim="800000"/>
            <a:headEnd/>
            <a:tailEnd/>
          </a:ln>
        </p:spPr>
      </p:pic>
      <p:sp>
        <p:nvSpPr>
          <p:cNvPr id="32773" name="Text Box 4"/>
          <p:cNvSpPr txBox="1">
            <a:spLocks noChangeArrowheads="1"/>
          </p:cNvSpPr>
          <p:nvPr/>
        </p:nvSpPr>
        <p:spPr bwMode="auto">
          <a:xfrm>
            <a:off x="202872" y="1121049"/>
            <a:ext cx="1898650" cy="366767"/>
          </a:xfrm>
          <a:prstGeom prst="rect">
            <a:avLst/>
          </a:prstGeom>
          <a:solidFill>
            <a:srgbClr val="F95AB7"/>
          </a:solidFill>
          <a:ln w="12700">
            <a:noFill/>
            <a:miter lim="800000"/>
            <a:headEnd/>
            <a:tailEnd/>
          </a:ln>
        </p:spPr>
        <p:txBody>
          <a:bodyPr wrap="square" lIns="90488" tIns="44450" rIns="90488" bIns="44450">
            <a:spAutoFit/>
          </a:bodyPr>
          <a:lstStyle/>
          <a:p>
            <a:pPr>
              <a:spcBef>
                <a:spcPct val="50000"/>
              </a:spcBef>
            </a:pPr>
            <a:r>
              <a:rPr lang="en-US" dirty="0"/>
              <a:t>Table Number 1</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 Effect of Leverage</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Return on equity (ROE)</a:t>
            </a:r>
          </a:p>
          <a:p>
            <a:pPr lvl="1"/>
            <a:r>
              <a:rPr lang="en-US" dirty="0" smtClean="0"/>
              <a:t>Tells what the firm earns on every dollar of equity</a:t>
            </a:r>
          </a:p>
          <a:p>
            <a:pPr lvl="1"/>
            <a:r>
              <a:rPr lang="en-US" dirty="0" smtClean="0"/>
              <a:t>Return is based on the book value of equity, not current market value</a:t>
            </a:r>
          </a:p>
          <a:p>
            <a:pPr lvl="1"/>
            <a:r>
              <a:rPr lang="en-US" dirty="0" smtClean="0"/>
              <a:t>Many analysts consider ROE the most important of all ratios</a:t>
            </a:r>
          </a:p>
        </p:txBody>
      </p:sp>
      <p:sp>
        <p:nvSpPr>
          <p:cNvPr id="4" name="Date Placeholder 3"/>
          <p:cNvSpPr>
            <a:spLocks noGrp="1"/>
          </p:cNvSpPr>
          <p:nvPr>
            <p:ph type="dt" sz="half" idx="10"/>
          </p:nvPr>
        </p:nvSpPr>
        <p:spPr/>
        <p:txBody>
          <a:bodyPr/>
          <a:lstStyle/>
          <a:p>
            <a:fld id="{24C57116-6997-4995-B8BB-BC9DC46E8339}"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084616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Optimal Capital Structure</a:t>
            </a:r>
            <a:endParaRPr lang="en-US" dirty="0"/>
          </a:p>
        </p:txBody>
      </p:sp>
      <p:sp>
        <p:nvSpPr>
          <p:cNvPr id="3" name="Content Placeholder 2"/>
          <p:cNvSpPr>
            <a:spLocks noGrp="1"/>
          </p:cNvSpPr>
          <p:nvPr>
            <p:ph idx="1"/>
          </p:nvPr>
        </p:nvSpPr>
        <p:spPr>
          <a:xfrm>
            <a:off x="457200" y="2000865"/>
            <a:ext cx="8229600" cy="4876800"/>
          </a:xfrm>
        </p:spPr>
        <p:txBody>
          <a:bodyPr>
            <a:normAutofit lnSpcReduction="10000"/>
          </a:bodyPr>
          <a:lstStyle/>
          <a:p>
            <a:r>
              <a:rPr lang="en-US" dirty="0" smtClean="0"/>
              <a:t>Optimal capital structure</a:t>
            </a:r>
          </a:p>
          <a:p>
            <a:pPr lvl="1"/>
            <a:r>
              <a:rPr lang="en-US" dirty="0" smtClean="0"/>
              <a:t>The capital structure that produces the highest firm value of all capital structures</a:t>
            </a:r>
          </a:p>
          <a:p>
            <a:r>
              <a:rPr lang="en-US" dirty="0" smtClean="0"/>
              <a:t>Financial distress</a:t>
            </a:r>
          </a:p>
          <a:p>
            <a:pPr lvl="1"/>
            <a:r>
              <a:rPr lang="en-US" dirty="0" smtClean="0"/>
              <a:t>The events leading up to and including bankruptcy, such as a violation of loan covenants</a:t>
            </a:r>
          </a:p>
          <a:p>
            <a:r>
              <a:rPr lang="en-US" dirty="0" smtClean="0"/>
              <a:t>Principal-agent problems</a:t>
            </a:r>
          </a:p>
          <a:p>
            <a:pPr lvl="1"/>
            <a:r>
              <a:rPr lang="en-US" dirty="0" smtClean="0"/>
              <a:t>The problems and costs that occur when an agent does not maximize the utility of the principal</a:t>
            </a:r>
          </a:p>
          <a:p>
            <a:r>
              <a:rPr lang="en-US" dirty="0" smtClean="0"/>
              <a:t>Static tradeoff theory</a:t>
            </a:r>
          </a:p>
          <a:p>
            <a:pPr lvl="1"/>
            <a:r>
              <a:rPr lang="en-US" dirty="0" smtClean="0"/>
              <a:t>The theory that optimal capital structure is determined by a trade-off of the value of tax shields against financial distress costs and the agency costs and benefits</a:t>
            </a:r>
          </a:p>
          <a:p>
            <a:pPr lvl="1"/>
            <a:endParaRPr lang="en-US" dirty="0"/>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B17C8F7A-3B60-42BB-9C38-E915C24199C4}"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942703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Optimal Capital Structure with Perfect Markets</a:t>
            </a:r>
            <a:endParaRPr lang="en-US" sz="3200" dirty="0"/>
          </a:p>
        </p:txBody>
      </p:sp>
      <p:sp>
        <p:nvSpPr>
          <p:cNvPr id="3" name="Content Placeholder 2"/>
          <p:cNvSpPr>
            <a:spLocks noGrp="1"/>
          </p:cNvSpPr>
          <p:nvPr>
            <p:ph idx="1"/>
          </p:nvPr>
        </p:nvSpPr>
        <p:spPr/>
        <p:txBody>
          <a:bodyPr/>
          <a:lstStyle/>
          <a:p>
            <a:r>
              <a:rPr lang="en-US" dirty="0" smtClean="0"/>
              <a:t>M&amp;M Proposition 1: Debt and Value</a:t>
            </a:r>
          </a:p>
          <a:p>
            <a:pPr lvl="1"/>
            <a:r>
              <a:rPr lang="en-US" dirty="0" smtClean="0"/>
              <a:t>States that capital structure is irrelevant</a:t>
            </a:r>
          </a:p>
          <a:p>
            <a:pPr lvl="1"/>
            <a:r>
              <a:rPr lang="en-US" dirty="0" smtClean="0"/>
              <a:t>Investors can buy shares in an all equity company and create their own leverage or buy shares in a levered company and undo the leverage</a:t>
            </a:r>
          </a:p>
          <a:p>
            <a:pPr lvl="1"/>
            <a:endParaRPr lang="en-US" dirty="0"/>
          </a:p>
          <a:p>
            <a:r>
              <a:rPr lang="en-US" dirty="0" smtClean="0"/>
              <a:t>No arbitrage</a:t>
            </a:r>
          </a:p>
          <a:p>
            <a:pPr lvl="1"/>
            <a:r>
              <a:rPr lang="en-US" dirty="0" smtClean="0"/>
              <a:t>The no-arbitrage condition is the same as the law of one price. If two identical assets trade in two different markets then they must trade for the same price.</a:t>
            </a:r>
          </a:p>
          <a:p>
            <a:pPr lvl="1"/>
            <a:r>
              <a:rPr lang="en-US" dirty="0" smtClean="0"/>
              <a:t>If not, then there are arbitrage trading opportunities</a:t>
            </a:r>
          </a:p>
          <a:p>
            <a:pPr lvl="1"/>
            <a:r>
              <a:rPr lang="en-US" dirty="0" smtClean="0"/>
              <a:t>Additional proof of M&amp;M Prop 1</a:t>
            </a:r>
            <a:endParaRPr lang="en-US" dirty="0"/>
          </a:p>
        </p:txBody>
      </p:sp>
      <p:sp>
        <p:nvSpPr>
          <p:cNvPr id="4" name="Date Placeholder 3"/>
          <p:cNvSpPr>
            <a:spLocks noGrp="1"/>
          </p:cNvSpPr>
          <p:nvPr>
            <p:ph type="dt" sz="half" idx="10"/>
          </p:nvPr>
        </p:nvSpPr>
        <p:spPr/>
        <p:txBody>
          <a:bodyPr/>
          <a:lstStyle/>
          <a:p>
            <a:fld id="{ABDBE527-1055-409F-8E03-3FF0DED979F0}"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410310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Optimal Capital Structure with Perfect Markets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95400" y="2057400"/>
            <a:ext cx="6096000" cy="4341407"/>
          </a:xfrm>
        </p:spPr>
      </p:pic>
      <p:sp>
        <p:nvSpPr>
          <p:cNvPr id="3" name="Date Placeholder 2"/>
          <p:cNvSpPr>
            <a:spLocks noGrp="1"/>
          </p:cNvSpPr>
          <p:nvPr>
            <p:ph type="dt" sz="half" idx="10"/>
          </p:nvPr>
        </p:nvSpPr>
        <p:spPr/>
        <p:txBody>
          <a:bodyPr/>
          <a:lstStyle/>
          <a:p>
            <a:fld id="{8122ED5E-742D-40C1-936F-DD31885048ED}"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5924542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Optimal Capital Structure with Perfect Markets</a:t>
            </a:r>
          </a:p>
        </p:txBody>
      </p:sp>
      <p:sp>
        <p:nvSpPr>
          <p:cNvPr id="3" name="Content Placeholder 2"/>
          <p:cNvSpPr>
            <a:spLocks noGrp="1"/>
          </p:cNvSpPr>
          <p:nvPr>
            <p:ph idx="1"/>
          </p:nvPr>
        </p:nvSpPr>
        <p:spPr>
          <a:xfrm>
            <a:off x="415822" y="2209800"/>
            <a:ext cx="8229600" cy="4876800"/>
          </a:xfrm>
        </p:spPr>
        <p:txBody>
          <a:bodyPr/>
          <a:lstStyle/>
          <a:p>
            <a:r>
              <a:rPr lang="en-US" dirty="0" smtClean="0"/>
              <a:t>M&amp;M Proposition 2: Debt and Required Return</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1639" y="2939844"/>
            <a:ext cx="6517967" cy="3689555"/>
          </a:xfrm>
          <a:prstGeom prst="rect">
            <a:avLst/>
          </a:prstGeom>
        </p:spPr>
      </p:pic>
      <p:sp>
        <p:nvSpPr>
          <p:cNvPr id="5" name="Date Placeholder 4"/>
          <p:cNvSpPr>
            <a:spLocks noGrp="1"/>
          </p:cNvSpPr>
          <p:nvPr>
            <p:ph type="dt" sz="half" idx="10"/>
          </p:nvPr>
        </p:nvSpPr>
        <p:spPr/>
        <p:txBody>
          <a:bodyPr/>
          <a:lstStyle/>
          <a:p>
            <a:fld id="{77A08E86-0D98-4BAE-BFB5-8393F5196468}" type="datetime1">
              <a:rPr lang="en-US" smtClean="0">
                <a:solidFill>
                  <a:prstClr val="black"/>
                </a:solidFill>
              </a:rPr>
              <a:pPr/>
              <a:t>4/14/2014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187372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r>
              <a:rPr lang="en-US" sz="3200" dirty="0"/>
              <a:t>Optimal Capital Structure with Perfect Markets</a:t>
            </a:r>
          </a:p>
        </p:txBody>
      </p:sp>
      <p:sp>
        <p:nvSpPr>
          <p:cNvPr id="3" name="Content Placeholder 2"/>
          <p:cNvSpPr>
            <a:spLocks noGrp="1"/>
          </p:cNvSpPr>
          <p:nvPr>
            <p:ph idx="1"/>
          </p:nvPr>
        </p:nvSpPr>
        <p:spPr>
          <a:xfrm>
            <a:off x="457200" y="2133600"/>
            <a:ext cx="8229600" cy="4876800"/>
          </a:xfrm>
        </p:spPr>
        <p:txBody>
          <a:bodyPr/>
          <a:lstStyle/>
          <a:p>
            <a:r>
              <a:rPr lang="en-US" dirty="0" smtClean="0"/>
              <a:t>The value of the levered firm</a:t>
            </a:r>
          </a:p>
          <a:p>
            <a:pPr lvl="1"/>
            <a:endParaRPr lang="en-US" dirty="0" smtClean="0"/>
          </a:p>
          <a:p>
            <a:endParaRPr lang="en-US" dirty="0"/>
          </a:p>
          <a:p>
            <a:r>
              <a:rPr lang="en-US" dirty="0" smtClean="0"/>
              <a:t>WACC is constant for all levels of debt</a:t>
            </a:r>
          </a:p>
          <a:p>
            <a:pPr lvl="1"/>
            <a:endParaRPr lang="en-US" dirty="0" smtClean="0"/>
          </a:p>
          <a:p>
            <a:endParaRPr lang="en-US" dirty="0"/>
          </a:p>
          <a:p>
            <a:r>
              <a:rPr lang="en-US" dirty="0" smtClean="0"/>
              <a:t>M&amp;M proposition 2</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2590800"/>
            <a:ext cx="1428950" cy="676369"/>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9200" y="4172794"/>
            <a:ext cx="2705478" cy="619211"/>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19200" y="5715000"/>
            <a:ext cx="2686425" cy="695422"/>
          </a:xfrm>
          <a:prstGeom prst="rect">
            <a:avLst/>
          </a:prstGeom>
        </p:spPr>
      </p:pic>
      <p:sp>
        <p:nvSpPr>
          <p:cNvPr id="7" name="Date Placeholder 6"/>
          <p:cNvSpPr>
            <a:spLocks noGrp="1"/>
          </p:cNvSpPr>
          <p:nvPr>
            <p:ph type="dt" sz="half" idx="10"/>
          </p:nvPr>
        </p:nvSpPr>
        <p:spPr/>
        <p:txBody>
          <a:bodyPr/>
          <a:lstStyle/>
          <a:p>
            <a:fld id="{2C839F81-422D-432C-B966-6108CDBABDC1}" type="datetime1">
              <a:rPr lang="en-US" smtClean="0">
                <a:solidFill>
                  <a:prstClr val="black"/>
                </a:solidFill>
              </a:rPr>
              <a:pPr/>
              <a:t>4/14/2014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2546801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Optimal Capital Structure with </a:t>
            </a:r>
            <a:r>
              <a:rPr lang="en-US" sz="3200" dirty="0" smtClean="0"/>
              <a:t>Taxes</a:t>
            </a:r>
            <a:endParaRPr lang="en-US" sz="3200" dirty="0"/>
          </a:p>
        </p:txBody>
      </p:sp>
      <p:sp>
        <p:nvSpPr>
          <p:cNvPr id="3" name="Content Placeholder 2"/>
          <p:cNvSpPr>
            <a:spLocks noGrp="1"/>
          </p:cNvSpPr>
          <p:nvPr>
            <p:ph idx="1"/>
          </p:nvPr>
        </p:nvSpPr>
        <p:spPr/>
        <p:txBody>
          <a:bodyPr/>
          <a:lstStyle/>
          <a:p>
            <a:r>
              <a:rPr lang="en-US" dirty="0" smtClean="0"/>
              <a:t>Interest tax shield</a:t>
            </a:r>
          </a:p>
          <a:p>
            <a:pPr lvl="1"/>
            <a:r>
              <a:rPr lang="en-US" dirty="0" smtClean="0"/>
              <a:t>Equal to the product of the interest expense and the corporate tax rate. It is the amount by which taxes are reduced due to interest tax deductibility</a:t>
            </a:r>
          </a:p>
          <a:p>
            <a:pPr lvl="1"/>
            <a:endParaRPr lang="en-US" dirty="0"/>
          </a:p>
          <a:p>
            <a:r>
              <a:rPr lang="en-US" dirty="0" smtClean="0"/>
              <a:t>Operating cash flow</a:t>
            </a:r>
          </a:p>
          <a:p>
            <a:pPr lvl="1"/>
            <a:r>
              <a:rPr lang="en-US" dirty="0" smtClean="0"/>
              <a:t>Revenues less costs and taxes. Also equal to the net income plus interest and depreciation</a:t>
            </a:r>
          </a:p>
          <a:p>
            <a:pPr marL="0" indent="0">
              <a:buNone/>
            </a:pPr>
            <a:r>
              <a:rPr lang="en-US" dirty="0"/>
              <a:t>	</a:t>
            </a:r>
          </a:p>
        </p:txBody>
      </p:sp>
      <p:sp>
        <p:nvSpPr>
          <p:cNvPr id="4" name="Date Placeholder 3"/>
          <p:cNvSpPr>
            <a:spLocks noGrp="1"/>
          </p:cNvSpPr>
          <p:nvPr>
            <p:ph type="dt" sz="half" idx="10"/>
          </p:nvPr>
        </p:nvSpPr>
        <p:spPr/>
        <p:txBody>
          <a:bodyPr/>
          <a:lstStyle/>
          <a:p>
            <a:fld id="{EA88E6AC-8EBD-4B0A-87B7-B02EE098D067}"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84184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Capital Structure with Taxes</a:t>
            </a:r>
          </a:p>
        </p:txBody>
      </p:sp>
      <p:sp>
        <p:nvSpPr>
          <p:cNvPr id="3" name="Content Placeholder 2"/>
          <p:cNvSpPr>
            <a:spLocks noGrp="1"/>
          </p:cNvSpPr>
          <p:nvPr>
            <p:ph idx="1"/>
          </p:nvPr>
        </p:nvSpPr>
        <p:spPr>
          <a:xfrm>
            <a:off x="457200" y="2209800"/>
            <a:ext cx="8229600" cy="4876800"/>
          </a:xfrm>
        </p:spPr>
        <p:txBody>
          <a:bodyPr/>
          <a:lstStyle/>
          <a:p>
            <a:r>
              <a:rPr lang="en-US" dirty="0" smtClean="0"/>
              <a:t>M&amp;M Proposition 1: Debt and Value (with Taxes)</a:t>
            </a:r>
          </a:p>
          <a:p>
            <a:pPr lvl="1"/>
            <a:r>
              <a:rPr lang="en-US" dirty="0" smtClean="0"/>
              <a:t>Larger than with all equity financing</a:t>
            </a:r>
          </a:p>
          <a:p>
            <a:pPr lvl="1"/>
            <a:r>
              <a:rPr lang="en-US" dirty="0" smtClean="0"/>
              <a:t>The difference is equal to the interest tax shield</a:t>
            </a:r>
            <a:endParaRPr lang="en-US" dirty="0"/>
          </a:p>
          <a:p>
            <a:r>
              <a:rPr lang="en-US" dirty="0" smtClean="0"/>
              <a:t>Value of the levered company</a:t>
            </a:r>
          </a:p>
          <a:p>
            <a:endParaRPr lang="en-US" dirty="0"/>
          </a:p>
          <a:p>
            <a:r>
              <a:rPr lang="en-US" dirty="0" smtClean="0"/>
              <a:t>Present value of the interest tax shield perpetuity</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3933145"/>
            <a:ext cx="4039164" cy="466790"/>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399" y="4876799"/>
            <a:ext cx="3486637" cy="724001"/>
          </a:xfrm>
          <a:prstGeom prst="rect">
            <a:avLst/>
          </a:prstGeom>
        </p:spPr>
      </p:pic>
      <p:sp>
        <p:nvSpPr>
          <p:cNvPr id="6" name="Date Placeholder 5"/>
          <p:cNvSpPr>
            <a:spLocks noGrp="1"/>
          </p:cNvSpPr>
          <p:nvPr>
            <p:ph type="dt" sz="half" idx="10"/>
          </p:nvPr>
        </p:nvSpPr>
        <p:spPr/>
        <p:txBody>
          <a:bodyPr/>
          <a:lstStyle/>
          <a:p>
            <a:fld id="{E07285FB-227A-4734-AD11-1766223F0428}" type="datetime1">
              <a:rPr lang="en-US" smtClean="0">
                <a:solidFill>
                  <a:prstClr val="black"/>
                </a:solidFill>
              </a:rPr>
              <a:pPr/>
              <a:t>4/14/2014</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543283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Capital Structure with Taxes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362200"/>
            <a:ext cx="8229600" cy="2712237"/>
          </a:xfrm>
        </p:spPr>
      </p:pic>
      <p:sp>
        <p:nvSpPr>
          <p:cNvPr id="3" name="Date Placeholder 2"/>
          <p:cNvSpPr>
            <a:spLocks noGrp="1"/>
          </p:cNvSpPr>
          <p:nvPr>
            <p:ph type="dt" sz="half" idx="10"/>
          </p:nvPr>
        </p:nvSpPr>
        <p:spPr/>
        <p:txBody>
          <a:bodyPr/>
          <a:lstStyle/>
          <a:p>
            <a:fld id="{98679CB4-3D47-49E0-A66F-475A3CF980C6}"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211885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Payback Period (PB)</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Payback period</a:t>
            </a:r>
          </a:p>
          <a:p>
            <a:pPr lvl="1"/>
            <a:r>
              <a:rPr lang="en-US" dirty="0" smtClean="0"/>
              <a:t>The number of years it takes to recover an initial investment</a:t>
            </a:r>
          </a:p>
          <a:p>
            <a:pPr lvl="1"/>
            <a:r>
              <a:rPr lang="en-US" dirty="0" smtClean="0"/>
              <a:t>Mechanically the easiest to compute</a:t>
            </a:r>
          </a:p>
          <a:p>
            <a:pPr lvl="1"/>
            <a:r>
              <a:rPr lang="en-US" dirty="0" smtClean="0"/>
              <a:t>Theoretically the worst evaluation method</a:t>
            </a:r>
          </a:p>
          <a:p>
            <a:r>
              <a:rPr lang="en-US" dirty="0" smtClean="0"/>
              <a:t>Computation</a:t>
            </a:r>
          </a:p>
          <a:p>
            <a:pPr lvl="1"/>
            <a:r>
              <a:rPr lang="en-US" dirty="0" smtClean="0"/>
              <a:t>Payback period is initial investments divided by annual annuity cash flow</a:t>
            </a:r>
            <a:endParaRPr lang="en-US" dirty="0"/>
          </a:p>
          <a:p>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4618704"/>
            <a:ext cx="3200400" cy="929148"/>
          </a:xfrm>
          <a:prstGeom prst="rect">
            <a:avLst/>
          </a:prstGeom>
        </p:spPr>
      </p:pic>
      <p:sp>
        <p:nvSpPr>
          <p:cNvPr id="4" name="Date Placeholder 3"/>
          <p:cNvSpPr>
            <a:spLocks noGrp="1"/>
          </p:cNvSpPr>
          <p:nvPr>
            <p:ph type="dt" sz="half" idx="10"/>
          </p:nvPr>
        </p:nvSpPr>
        <p:spPr>
          <a:xfrm>
            <a:off x="152400" y="6400800"/>
            <a:ext cx="2895600" cy="329184"/>
          </a:xfrm>
        </p:spPr>
        <p:txBody>
          <a:bodyPr/>
          <a:lstStyle/>
          <a:p>
            <a:fld id="{B9CEC6ED-195E-4B08-B6E7-91071BDCF925}" type="datetime1">
              <a:rPr lang="en-US" smtClean="0">
                <a:solidFill>
                  <a:prstClr val="black"/>
                </a:solidFill>
              </a:rPr>
              <a:pPr/>
              <a:t>4/14/2014</a:t>
            </a:fld>
            <a:endParaRPr lang="en-US" dirty="0">
              <a:solidFill>
                <a:prstClr val="black"/>
              </a:solidFill>
            </a:endParaRPr>
          </a:p>
        </p:txBody>
      </p:sp>
      <p:sp>
        <p:nvSpPr>
          <p:cNvPr id="9" name="TextBox 8"/>
          <p:cNvSpPr txBox="1"/>
          <p:nvPr/>
        </p:nvSpPr>
        <p:spPr>
          <a:xfrm>
            <a:off x="2971800" y="6324600"/>
            <a:ext cx="3886200" cy="381000"/>
          </a:xfrm>
          <a:prstGeom prst="rect">
            <a:avLst/>
          </a:prstGeom>
          <a:noFill/>
        </p:spPr>
        <p:txBody>
          <a:bodyPr wrap="square" rtlCol="0">
            <a:spAutoFit/>
          </a:bodyPr>
          <a:lstStyle/>
          <a:p>
            <a:r>
              <a:rPr lang="en-US" dirty="0">
                <a:solidFill>
                  <a:prstClr val="black"/>
                </a:solidFill>
              </a:rPr>
              <a:t>Professor James Kuhle, Ph.D.</a:t>
            </a:r>
          </a:p>
        </p:txBody>
      </p:sp>
    </p:spTree>
    <p:extLst>
      <p:ext uri="{BB962C8B-B14F-4D97-AF65-F5344CB8AC3E}">
        <p14:creationId xmlns:p14="http://schemas.microsoft.com/office/powerpoint/2010/main" xmlns="" val="249255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Capital Structure with Taxes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62000" y="2057400"/>
            <a:ext cx="7696200" cy="4320366"/>
          </a:xfrm>
        </p:spPr>
      </p:pic>
      <p:sp>
        <p:nvSpPr>
          <p:cNvPr id="3" name="Date Placeholder 2"/>
          <p:cNvSpPr>
            <a:spLocks noGrp="1"/>
          </p:cNvSpPr>
          <p:nvPr>
            <p:ph type="dt" sz="half" idx="10"/>
          </p:nvPr>
        </p:nvSpPr>
        <p:spPr/>
        <p:txBody>
          <a:bodyPr/>
          <a:lstStyle/>
          <a:p>
            <a:fld id="{AE6DA4F7-8850-42F0-B752-B5980B6F3A7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172627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Capital Structure with Taxes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62000" y="2438400"/>
            <a:ext cx="7325748" cy="3086531"/>
          </a:xfrm>
        </p:spPr>
      </p:pic>
      <p:sp>
        <p:nvSpPr>
          <p:cNvPr id="3" name="Date Placeholder 2"/>
          <p:cNvSpPr>
            <a:spLocks noGrp="1"/>
          </p:cNvSpPr>
          <p:nvPr>
            <p:ph type="dt" sz="half" idx="10"/>
          </p:nvPr>
        </p:nvSpPr>
        <p:spPr/>
        <p:txBody>
          <a:bodyPr/>
          <a:lstStyle/>
          <a:p>
            <a:fld id="{55548F1B-0A44-458B-A71E-3DE8BBEE56D1}"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5735821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Capital Structure with Taxes</a:t>
            </a:r>
          </a:p>
        </p:txBody>
      </p:sp>
      <p:sp>
        <p:nvSpPr>
          <p:cNvPr id="3" name="Content Placeholder 2"/>
          <p:cNvSpPr>
            <a:spLocks noGrp="1"/>
          </p:cNvSpPr>
          <p:nvPr>
            <p:ph idx="1"/>
          </p:nvPr>
        </p:nvSpPr>
        <p:spPr/>
        <p:txBody>
          <a:bodyPr/>
          <a:lstStyle/>
          <a:p>
            <a:r>
              <a:rPr lang="en-US" dirty="0" smtClean="0"/>
              <a:t>M&amp;M Proposition 2: Debt and Required Return (with taxes)</a:t>
            </a:r>
          </a:p>
          <a:p>
            <a:pPr lvl="1"/>
            <a:r>
              <a:rPr lang="en-US" dirty="0" smtClean="0"/>
              <a:t>The cost of equity in an increasing function of leverage</a:t>
            </a:r>
          </a:p>
          <a:p>
            <a:pPr lvl="1"/>
            <a:endParaRPr lang="en-US" dirty="0"/>
          </a:p>
          <a:p>
            <a:pPr lvl="1"/>
            <a:endParaRPr lang="en-US" dirty="0" smtClean="0"/>
          </a:p>
          <a:p>
            <a:pPr lvl="1"/>
            <a:endParaRPr lang="en-US" dirty="0"/>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3798987"/>
            <a:ext cx="3172268" cy="685896"/>
          </a:xfrm>
          <a:prstGeom prst="rect">
            <a:avLst/>
          </a:prstGeom>
        </p:spPr>
      </p:pic>
      <p:sp>
        <p:nvSpPr>
          <p:cNvPr id="5" name="Date Placeholder 4"/>
          <p:cNvSpPr>
            <a:spLocks noGrp="1"/>
          </p:cNvSpPr>
          <p:nvPr>
            <p:ph type="dt" sz="half" idx="10"/>
          </p:nvPr>
        </p:nvSpPr>
        <p:spPr/>
        <p:txBody>
          <a:bodyPr/>
          <a:lstStyle/>
          <a:p>
            <a:fld id="{2B1E6D5C-ECB5-4C4D-9E4E-503DBC45ABC1}" type="datetime1">
              <a:rPr lang="en-US" smtClean="0">
                <a:solidFill>
                  <a:prstClr val="black"/>
                </a:solidFill>
              </a:rPr>
              <a:pPr/>
              <a:t>4/14/2014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4963183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Capital Structure with Taxes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71600" y="2057400"/>
            <a:ext cx="6144344" cy="4611742"/>
          </a:xfrm>
        </p:spPr>
      </p:pic>
      <p:sp>
        <p:nvSpPr>
          <p:cNvPr id="3" name="Date Placeholder 2"/>
          <p:cNvSpPr>
            <a:spLocks noGrp="1"/>
          </p:cNvSpPr>
          <p:nvPr>
            <p:ph type="dt" sz="half" idx="10"/>
          </p:nvPr>
        </p:nvSpPr>
        <p:spPr/>
        <p:txBody>
          <a:bodyPr/>
          <a:lstStyle/>
          <a:p>
            <a:fld id="{2A890791-2EA3-4EEF-BE80-608AD9EC2333}"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7970373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Static Tradeoff Theory</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Financial distress costs</a:t>
            </a:r>
          </a:p>
          <a:p>
            <a:pPr lvl="1"/>
            <a:r>
              <a:rPr lang="en-US" dirty="0" smtClean="0"/>
              <a:t>When a company cannot make interest or principal payments it declares bankruptcy</a:t>
            </a:r>
            <a:endParaRPr lang="en-US" dirty="0"/>
          </a:p>
          <a:p>
            <a:r>
              <a:rPr lang="en-US" dirty="0" smtClean="0"/>
              <a:t>Federal bankruptcy laws</a:t>
            </a:r>
          </a:p>
          <a:p>
            <a:pPr lvl="1"/>
            <a:r>
              <a:rPr lang="en-US" dirty="0" smtClean="0"/>
              <a:t>Chapter 11 will aid to reorganize a business to become profitable again</a:t>
            </a:r>
          </a:p>
          <a:p>
            <a:pPr lvl="1"/>
            <a:r>
              <a:rPr lang="en-US" dirty="0" smtClean="0"/>
              <a:t>Or, some bankrupt firms cease operations and secured creditors are paid first, once assets are liquidated</a:t>
            </a:r>
          </a:p>
          <a:p>
            <a:pPr lvl="1"/>
            <a:r>
              <a:rPr lang="en-US" dirty="0" smtClean="0"/>
              <a:t>Unsecured creditors have the next claim</a:t>
            </a:r>
          </a:p>
          <a:p>
            <a:r>
              <a:rPr lang="en-US" sz="2400" dirty="0"/>
              <a:t>Under the static tradeoff </a:t>
            </a:r>
            <a:r>
              <a:rPr lang="en-US" sz="2400" dirty="0" smtClean="0"/>
              <a:t>theory, </a:t>
            </a:r>
            <a:r>
              <a:rPr lang="en-US" sz="2400" dirty="0"/>
              <a:t>the value of levered firm</a:t>
            </a:r>
          </a:p>
          <a:p>
            <a:endParaRPr lang="en-US" dirty="0" smtClean="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530" y="5753511"/>
            <a:ext cx="4991797" cy="457264"/>
          </a:xfrm>
          <a:prstGeom prst="rect">
            <a:avLst/>
          </a:prstGeom>
        </p:spPr>
      </p:pic>
      <p:sp>
        <p:nvSpPr>
          <p:cNvPr id="5" name="Date Placeholder 4"/>
          <p:cNvSpPr>
            <a:spLocks noGrp="1"/>
          </p:cNvSpPr>
          <p:nvPr>
            <p:ph type="dt" sz="half" idx="10"/>
          </p:nvPr>
        </p:nvSpPr>
        <p:spPr/>
        <p:txBody>
          <a:bodyPr/>
          <a:lstStyle/>
          <a:p>
            <a:fld id="{FF7BC42C-D695-4FBE-9748-95B58D48CEFC}" type="datetime1">
              <a:rPr lang="en-US" smtClean="0">
                <a:solidFill>
                  <a:prstClr val="black"/>
                </a:solidFill>
              </a:rPr>
              <a:pPr/>
              <a:t>4/14/2014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8953963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Static Tradeoff Theory</a:t>
            </a: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2"/>
            <a:r>
              <a:rPr lang="en-US" dirty="0" smtClean="0"/>
              <a:t>Financial distress costs are the direct and indirect costs of bankruptcy</a:t>
            </a:r>
            <a:endParaRPr lang="en-US" dirty="0"/>
          </a:p>
        </p:txBody>
      </p:sp>
      <p:pic>
        <p:nvPicPr>
          <p:cNvPr id="6" name="Content Placeholder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2285999"/>
            <a:ext cx="5963483" cy="3553321"/>
          </a:xfrm>
          <a:prstGeom prst="rect">
            <a:avLst/>
          </a:prstGeom>
        </p:spPr>
      </p:pic>
      <p:sp>
        <p:nvSpPr>
          <p:cNvPr id="3" name="Date Placeholder 2"/>
          <p:cNvSpPr>
            <a:spLocks noGrp="1"/>
          </p:cNvSpPr>
          <p:nvPr>
            <p:ph type="dt" sz="half" idx="10"/>
          </p:nvPr>
        </p:nvSpPr>
        <p:spPr/>
        <p:txBody>
          <a:bodyPr/>
          <a:lstStyle/>
          <a:p>
            <a:fld id="{CF78F6AC-0410-4633-9BC0-542355670DE1}" type="datetime1">
              <a:rPr lang="en-US" smtClean="0">
                <a:solidFill>
                  <a:prstClr val="black"/>
                </a:solidFill>
              </a:rPr>
              <a:pPr/>
              <a:t>4/14/2014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1847228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Static Tradeoff Theory</a:t>
            </a:r>
          </a:p>
        </p:txBody>
      </p:sp>
      <p:sp>
        <p:nvSpPr>
          <p:cNvPr id="3" name="Content Placeholder 2"/>
          <p:cNvSpPr>
            <a:spLocks noGrp="1"/>
          </p:cNvSpPr>
          <p:nvPr>
            <p:ph idx="1"/>
          </p:nvPr>
        </p:nvSpPr>
        <p:spPr>
          <a:xfrm>
            <a:off x="457200" y="2133600"/>
            <a:ext cx="8229600" cy="4876800"/>
          </a:xfrm>
        </p:spPr>
        <p:txBody>
          <a:bodyPr>
            <a:normAutofit/>
          </a:bodyPr>
          <a:lstStyle/>
          <a:p>
            <a:endParaRPr lang="en-US" sz="2400" dirty="0"/>
          </a:p>
          <a:p>
            <a:endParaRPr lang="en-US" sz="2400" dirty="0" smtClean="0"/>
          </a:p>
          <a:p>
            <a:endParaRPr lang="en-US" sz="2400" dirty="0" smtClean="0"/>
          </a:p>
          <a:p>
            <a:endParaRPr lang="en-US" sz="2400" dirty="0"/>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2069690"/>
            <a:ext cx="6217809" cy="4419600"/>
          </a:xfrm>
          <a:prstGeom prst="rect">
            <a:avLst/>
          </a:prstGeom>
        </p:spPr>
      </p:pic>
      <p:sp>
        <p:nvSpPr>
          <p:cNvPr id="4" name="Date Placeholder 3"/>
          <p:cNvSpPr>
            <a:spLocks noGrp="1"/>
          </p:cNvSpPr>
          <p:nvPr>
            <p:ph type="dt" sz="half" idx="10"/>
          </p:nvPr>
        </p:nvSpPr>
        <p:spPr/>
        <p:txBody>
          <a:bodyPr/>
          <a:lstStyle/>
          <a:p>
            <a:fld id="{A7A61421-AC64-4C8C-BC99-EF39440AD37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5465378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Static Tradeoff Theory</a:t>
            </a:r>
          </a:p>
        </p:txBody>
      </p:sp>
      <p:sp>
        <p:nvSpPr>
          <p:cNvPr id="3" name="Content Placeholder 2"/>
          <p:cNvSpPr>
            <a:spLocks noGrp="1"/>
          </p:cNvSpPr>
          <p:nvPr>
            <p:ph idx="1"/>
          </p:nvPr>
        </p:nvSpPr>
        <p:spPr>
          <a:xfrm>
            <a:off x="425244" y="2209800"/>
            <a:ext cx="8229600" cy="4876800"/>
          </a:xfrm>
        </p:spPr>
        <p:txBody>
          <a:bodyPr/>
          <a:lstStyle/>
          <a:p>
            <a:r>
              <a:rPr lang="en-US" dirty="0" smtClean="0"/>
              <a:t>Agency Costs</a:t>
            </a:r>
          </a:p>
          <a:p>
            <a:pPr lvl="1"/>
            <a:r>
              <a:rPr lang="en-US" dirty="0" smtClean="0"/>
              <a:t>Stockholders have no operational control over companies</a:t>
            </a:r>
          </a:p>
          <a:p>
            <a:pPr lvl="1"/>
            <a:r>
              <a:rPr lang="en-US" dirty="0" smtClean="0"/>
              <a:t>Stockholders vote for members of the board</a:t>
            </a:r>
          </a:p>
          <a:p>
            <a:pPr lvl="1"/>
            <a:r>
              <a:rPr lang="en-US" dirty="0" smtClean="0"/>
              <a:t>Members of the board hire the CEO</a:t>
            </a:r>
          </a:p>
          <a:p>
            <a:pPr lvl="1"/>
            <a:r>
              <a:rPr lang="en-US" dirty="0" smtClean="0"/>
              <a:t>The CEO hires senior managers</a:t>
            </a:r>
          </a:p>
          <a:p>
            <a:pPr lvl="1"/>
            <a:r>
              <a:rPr lang="en-US" dirty="0" smtClean="0"/>
              <a:t>The senior executive team makes operational decisions.</a:t>
            </a:r>
          </a:p>
          <a:p>
            <a:r>
              <a:rPr lang="en-US" dirty="0" smtClean="0"/>
              <a:t>Agency costs and static tradeoff theory</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52822" y="5079037"/>
            <a:ext cx="6735115" cy="876422"/>
          </a:xfrm>
          <a:prstGeom prst="rect">
            <a:avLst/>
          </a:prstGeom>
        </p:spPr>
      </p:pic>
      <p:sp>
        <p:nvSpPr>
          <p:cNvPr id="4" name="Date Placeholder 3"/>
          <p:cNvSpPr>
            <a:spLocks noGrp="1"/>
          </p:cNvSpPr>
          <p:nvPr>
            <p:ph type="dt" sz="half" idx="10"/>
          </p:nvPr>
        </p:nvSpPr>
        <p:spPr/>
        <p:txBody>
          <a:bodyPr/>
          <a:lstStyle/>
          <a:p>
            <a:fld id="{B57E42C5-BBA1-4DF5-9D7A-C3A14375F819}" type="datetime1">
              <a:rPr lang="en-US" smtClean="0">
                <a:solidFill>
                  <a:prstClr val="black"/>
                </a:solidFill>
              </a:rPr>
              <a:pPr/>
              <a:t>4/14/2014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9611385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Static Tradeoff Theory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2133600"/>
            <a:ext cx="6783154" cy="4339677"/>
          </a:xfrm>
        </p:spPr>
      </p:pic>
      <p:sp>
        <p:nvSpPr>
          <p:cNvPr id="3" name="Date Placeholder 2"/>
          <p:cNvSpPr>
            <a:spLocks noGrp="1"/>
          </p:cNvSpPr>
          <p:nvPr>
            <p:ph type="dt" sz="half" idx="10"/>
          </p:nvPr>
        </p:nvSpPr>
        <p:spPr/>
        <p:txBody>
          <a:bodyPr/>
          <a:lstStyle/>
          <a:p>
            <a:fld id="{6C4D00FF-A569-49FE-97BD-C0A83EE4F43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6983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209800" y="2133600"/>
            <a:ext cx="4848902" cy="4515481"/>
          </a:xfrm>
        </p:spPr>
      </p:pic>
      <p:sp>
        <p:nvSpPr>
          <p:cNvPr id="3" name="Date Placeholder 2"/>
          <p:cNvSpPr>
            <a:spLocks noGrp="1"/>
          </p:cNvSpPr>
          <p:nvPr>
            <p:ph type="dt" sz="half" idx="10"/>
          </p:nvPr>
        </p:nvSpPr>
        <p:spPr/>
        <p:txBody>
          <a:bodyPr/>
          <a:lstStyle/>
          <a:p>
            <a:fld id="{00FB78C9-747D-4CE7-92C6-B94D339E8480}"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377487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 Period (PB)</a:t>
            </a:r>
          </a:p>
        </p:txBody>
      </p:sp>
      <p:pic>
        <p:nvPicPr>
          <p:cNvPr id="6" name="Content Placeholder 5" descr="Screen Clippi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66800" y="2514600"/>
            <a:ext cx="6935168" cy="3219900"/>
          </a:xfrm>
        </p:spPr>
      </p:pic>
      <p:sp>
        <p:nvSpPr>
          <p:cNvPr id="3" name="Date Placeholder 2"/>
          <p:cNvSpPr>
            <a:spLocks noGrp="1"/>
          </p:cNvSpPr>
          <p:nvPr>
            <p:ph type="dt" sz="half" idx="10"/>
          </p:nvPr>
        </p:nvSpPr>
        <p:spPr/>
        <p:txBody>
          <a:bodyPr/>
          <a:lstStyle/>
          <a:p>
            <a:fld id="{0FEFDE9A-516D-457F-9197-9B01FE602566}" type="datetime1">
              <a:rPr lang="en-US" smtClean="0">
                <a:solidFill>
                  <a:prstClr val="black"/>
                </a:solidFill>
              </a:rPr>
              <a:pPr/>
              <a:t>4/14/2014</a:t>
            </a:fld>
            <a:endParaRPr lang="en-US" dirty="0">
              <a:solidFill>
                <a:prstClr val="black"/>
              </a:solidFill>
            </a:endParaRPr>
          </a:p>
        </p:txBody>
      </p:sp>
    </p:spTree>
    <p:extLst>
      <p:ext uri="{BB962C8B-B14F-4D97-AF65-F5344CB8AC3E}">
        <p14:creationId xmlns:p14="http://schemas.microsoft.com/office/powerpoint/2010/main" xmlns="" val="1297387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smtClean="0"/>
              <a:t>Tax Considerations</a:t>
            </a:r>
          </a:p>
          <a:p>
            <a:pPr lvl="1"/>
            <a:r>
              <a:rPr lang="en-US" dirty="0" smtClean="0"/>
              <a:t>M&amp;M propositions 1 and 2 implies that firms should use some debt in their capital structure</a:t>
            </a:r>
          </a:p>
          <a:p>
            <a:pPr lvl="1"/>
            <a:endParaRPr lang="en-US" dirty="0"/>
          </a:p>
          <a:p>
            <a:r>
              <a:rPr lang="en-US" dirty="0" smtClean="0"/>
              <a:t>Rising debt means rising costs of financial distress</a:t>
            </a:r>
          </a:p>
          <a:p>
            <a:pPr lvl="1"/>
            <a:r>
              <a:rPr lang="en-US" dirty="0" smtClean="0"/>
              <a:t>As debt increases, so do financial distress costs</a:t>
            </a:r>
          </a:p>
          <a:p>
            <a:pPr lvl="1"/>
            <a:r>
              <a:rPr lang="en-US" dirty="0" smtClean="0"/>
              <a:t>Optimal debt level balances this cost against the tax benefit of using debt</a:t>
            </a:r>
            <a:endParaRPr lang="en-US" dirty="0"/>
          </a:p>
        </p:txBody>
      </p:sp>
      <p:sp>
        <p:nvSpPr>
          <p:cNvPr id="4" name="Date Placeholder 3"/>
          <p:cNvSpPr>
            <a:spLocks noGrp="1"/>
          </p:cNvSpPr>
          <p:nvPr>
            <p:ph type="dt" sz="half" idx="10"/>
          </p:nvPr>
        </p:nvSpPr>
        <p:spPr/>
        <p:txBody>
          <a:bodyPr/>
          <a:lstStyle/>
          <a:p>
            <a:fld id="{5DC4231F-45D2-4DDC-8FC5-930818BC8EBA}"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2023498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smtClean="0"/>
              <a:t>Debt affects principal-agent conflicts</a:t>
            </a:r>
          </a:p>
          <a:p>
            <a:pPr lvl="1"/>
            <a:r>
              <a:rPr lang="en-US" dirty="0" smtClean="0"/>
              <a:t>As debt increases, managers have less free cash flow to waste, but shareholders are increasingly likely to accept long-shot projects</a:t>
            </a:r>
          </a:p>
          <a:p>
            <a:pPr lvl="1"/>
            <a:endParaRPr lang="en-US" dirty="0"/>
          </a:p>
          <a:p>
            <a:r>
              <a:rPr lang="en-US" dirty="0" smtClean="0"/>
              <a:t>Differences in risk among firms</a:t>
            </a:r>
          </a:p>
          <a:p>
            <a:pPr lvl="1"/>
            <a:r>
              <a:rPr lang="en-US" dirty="0" smtClean="0"/>
              <a:t>Firms with variable sales and/or high operating leverage have a higher probability of financial distress and are likely to maintain low debt ratios to maintain acceptable total risk </a:t>
            </a:r>
            <a:endParaRPr lang="en-US" dirty="0"/>
          </a:p>
        </p:txBody>
      </p:sp>
      <p:sp>
        <p:nvSpPr>
          <p:cNvPr id="4" name="Date Placeholder 3"/>
          <p:cNvSpPr>
            <a:spLocks noGrp="1"/>
          </p:cNvSpPr>
          <p:nvPr>
            <p:ph type="dt" sz="half" idx="10"/>
          </p:nvPr>
        </p:nvSpPr>
        <p:spPr/>
        <p:txBody>
          <a:bodyPr/>
          <a:lstStyle/>
          <a:p>
            <a:fld id="{A2ED0D60-96D3-4659-A3DF-D195A9FC9D81}"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1205070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 Other Considerations</a:t>
            </a:r>
            <a:endParaRPr lang="en-US" dirty="0"/>
          </a:p>
        </p:txBody>
      </p:sp>
      <p:sp>
        <p:nvSpPr>
          <p:cNvPr id="3" name="Content Placeholder 2"/>
          <p:cNvSpPr>
            <a:spLocks noGrp="1"/>
          </p:cNvSpPr>
          <p:nvPr>
            <p:ph idx="1"/>
          </p:nvPr>
        </p:nvSpPr>
        <p:spPr/>
        <p:txBody>
          <a:bodyPr/>
          <a:lstStyle/>
          <a:p>
            <a:r>
              <a:rPr lang="en-US" dirty="0" smtClean="0"/>
              <a:t>Some firms value flexibility provided by low debt more than other firms do</a:t>
            </a:r>
          </a:p>
          <a:p>
            <a:r>
              <a:rPr lang="en-US" dirty="0" smtClean="0"/>
              <a:t>Some owners and managers are more concerned about risk than others</a:t>
            </a:r>
          </a:p>
          <a:p>
            <a:r>
              <a:rPr lang="en-US" dirty="0" smtClean="0"/>
              <a:t>Some owners want to retain control of their companies and so prefer debt over equity </a:t>
            </a:r>
          </a:p>
          <a:p>
            <a:r>
              <a:rPr lang="en-US" dirty="0" smtClean="0"/>
              <a:t>Not all companies need the interest tax shield and so use less debt</a:t>
            </a:r>
            <a:endParaRPr lang="en-US" dirty="0"/>
          </a:p>
        </p:txBody>
      </p:sp>
      <p:sp>
        <p:nvSpPr>
          <p:cNvPr id="4" name="Date Placeholder 3"/>
          <p:cNvSpPr>
            <a:spLocks noGrp="1"/>
          </p:cNvSpPr>
          <p:nvPr>
            <p:ph type="dt" sz="half" idx="10"/>
          </p:nvPr>
        </p:nvSpPr>
        <p:spPr/>
        <p:txBody>
          <a:bodyPr/>
          <a:lstStyle/>
          <a:p>
            <a:fld id="{FC31EEEA-537D-43DD-8346-C984AE87DA46}" type="datetime1">
              <a:rPr lang="en-US" smtClean="0">
                <a:solidFill>
                  <a:prstClr val="black"/>
                </a:solidFill>
              </a:rPr>
              <a:pPr/>
              <a:t>4/14/2014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Professor James Kuhle, Ph.D.</a:t>
            </a:r>
            <a:endParaRPr lang="en-US" dirty="0">
              <a:solidFill>
                <a:prstClr val="black">
                  <a:tint val="75000"/>
                </a:prstClr>
              </a:solidFill>
            </a:endParaRPr>
          </a:p>
        </p:txBody>
      </p:sp>
    </p:spTree>
    <p:extLst>
      <p:ext uri="{BB962C8B-B14F-4D97-AF65-F5344CB8AC3E}">
        <p14:creationId xmlns:p14="http://schemas.microsoft.com/office/powerpoint/2010/main" xmlns="" val="244593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_rels/theme49.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1" Type="http://schemas.openxmlformats.org/officeDocument/2006/relationships/image" Target="../media/image1.jpeg"/></Relationships>
</file>

<file path=ppt/theme/_rels/theme51.xml.rels><?xml version="1.0" encoding="UTF-8" standalone="yes"?>
<Relationships xmlns="http://schemas.openxmlformats.org/package/2006/relationships"><Relationship Id="rId1" Type="http://schemas.openxmlformats.org/officeDocument/2006/relationships/image" Target="../media/image1.jpeg"/></Relationships>
</file>

<file path=ppt/theme/_rels/theme52.xml.rels><?xml version="1.0" encoding="UTF-8" standalone="yes"?>
<Relationships xmlns="http://schemas.openxmlformats.org/package/2006/relationships"><Relationship Id="rId1" Type="http://schemas.openxmlformats.org/officeDocument/2006/relationships/image" Target="../media/image1.jpeg"/></Relationships>
</file>

<file path=ppt/theme/_rels/theme53.xml.rels><?xml version="1.0" encoding="UTF-8" standalone="yes"?>
<Relationships xmlns="http://schemas.openxmlformats.org/package/2006/relationships"><Relationship Id="rId1" Type="http://schemas.openxmlformats.org/officeDocument/2006/relationships/image" Target="../media/image1.jpeg"/></Relationships>
</file>

<file path=ppt/theme/_rels/theme54.xml.rels><?xml version="1.0" encoding="UTF-8" standalone="yes"?>
<Relationships xmlns="http://schemas.openxmlformats.org/package/2006/relationships"><Relationship Id="rId1" Type="http://schemas.openxmlformats.org/officeDocument/2006/relationships/image" Target="../media/image1.jpeg"/></Relationships>
</file>

<file path=ppt/theme/_rels/theme55.xml.rels><?xml version="1.0" encoding="UTF-8" standalone="yes"?>
<Relationships xmlns="http://schemas.openxmlformats.org/package/2006/relationships"><Relationship Id="rId1" Type="http://schemas.openxmlformats.org/officeDocument/2006/relationships/image" Target="../media/image1.jpeg"/></Relationships>
</file>

<file path=ppt/theme/_rels/theme56.xml.rels><?xml version="1.0" encoding="UTF-8" standalone="yes"?>
<Relationships xmlns="http://schemas.openxmlformats.org/package/2006/relationships"><Relationship Id="rId1" Type="http://schemas.openxmlformats.org/officeDocument/2006/relationships/image" Target="../media/image1.jpeg"/></Relationships>
</file>

<file path=ppt/theme/_rels/theme57.xml.rels><?xml version="1.0" encoding="UTF-8" standalone="yes"?>
<Relationships xmlns="http://schemas.openxmlformats.org/package/2006/relationships"><Relationship Id="rId1" Type="http://schemas.openxmlformats.org/officeDocument/2006/relationships/image" Target="../media/image1.jpeg"/></Relationships>
</file>

<file path=ppt/theme/_rels/theme58.xml.rels><?xml version="1.0" encoding="UTF-8" standalone="yes"?>
<Relationships xmlns="http://schemas.openxmlformats.org/package/2006/relationships"><Relationship Id="rId1" Type="http://schemas.openxmlformats.org/officeDocument/2006/relationships/image" Target="../media/image1.jpeg"/></Relationships>
</file>

<file path=ppt/theme/_rels/theme59.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60.xml.rels><?xml version="1.0" encoding="UTF-8" standalone="yes"?>
<Relationships xmlns="http://schemas.openxmlformats.org/package/2006/relationships"><Relationship Id="rId1" Type="http://schemas.openxmlformats.org/officeDocument/2006/relationships/image" Target="../media/image1.jpeg"/></Relationships>
</file>

<file path=ppt/theme/_rels/theme61.xml.rels><?xml version="1.0" encoding="UTF-8" standalone="yes"?>
<Relationships xmlns="http://schemas.openxmlformats.org/package/2006/relationships"><Relationship Id="rId1" Type="http://schemas.openxmlformats.org/officeDocument/2006/relationships/image" Target="../media/image1.jpeg"/></Relationships>
</file>

<file path=ppt/theme/_rels/theme62.xml.rels><?xml version="1.0" encoding="UTF-8" standalone="yes"?>
<Relationships xmlns="http://schemas.openxmlformats.org/package/2006/relationships"><Relationship Id="rId1" Type="http://schemas.openxmlformats.org/officeDocument/2006/relationships/image" Target="../media/image1.jpeg"/></Relationships>
</file>

<file path=ppt/theme/_rels/theme63.xml.rels><?xml version="1.0" encoding="UTF-8" standalone="yes"?>
<Relationships xmlns="http://schemas.openxmlformats.org/package/2006/relationships"><Relationship Id="rId1" Type="http://schemas.openxmlformats.org/officeDocument/2006/relationships/image" Target="../media/image1.jpeg"/></Relationships>
</file>

<file path=ppt/theme/_rels/theme64.xml.rels><?xml version="1.0" encoding="UTF-8" standalone="yes"?>
<Relationships xmlns="http://schemas.openxmlformats.org/package/2006/relationships"><Relationship Id="rId1" Type="http://schemas.openxmlformats.org/officeDocument/2006/relationships/image" Target="../media/image1.jpeg"/></Relationships>
</file>

<file path=ppt/theme/_rels/theme65.xml.rels><?xml version="1.0" encoding="UTF-8" standalone="yes"?>
<Relationships xmlns="http://schemas.openxmlformats.org/package/2006/relationships"><Relationship Id="rId1" Type="http://schemas.openxmlformats.org/officeDocument/2006/relationships/image" Target="../media/image1.jpeg"/></Relationships>
</file>

<file path=ppt/theme/_rels/theme66.xml.rels><?xml version="1.0" encoding="UTF-8" standalone="yes"?>
<Relationships xmlns="http://schemas.openxmlformats.org/package/2006/relationships"><Relationship Id="rId1" Type="http://schemas.openxmlformats.org/officeDocument/2006/relationships/image" Target="../media/image1.jpeg"/></Relationships>
</file>

<file path=ppt/theme/_rels/theme67.xml.rels><?xml version="1.0" encoding="UTF-8" standalone="yes"?>
<Relationships xmlns="http://schemas.openxmlformats.org/package/2006/relationships"><Relationship Id="rId1" Type="http://schemas.openxmlformats.org/officeDocument/2006/relationships/image" Target="../media/image1.jpeg"/></Relationships>
</file>

<file path=ppt/theme/_rels/theme68.xml.rels><?xml version="1.0" encoding="UTF-8" standalone="yes"?>
<Relationships xmlns="http://schemas.openxmlformats.org/package/2006/relationships"><Relationship Id="rId1" Type="http://schemas.openxmlformats.org/officeDocument/2006/relationships/image" Target="../media/image1.jpeg"/></Relationships>
</file>

<file path=ppt/theme/_rels/theme69.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70.xml.rels><?xml version="1.0" encoding="UTF-8" standalone="yes"?>
<Relationships xmlns="http://schemas.openxmlformats.org/package/2006/relationships"><Relationship Id="rId1" Type="http://schemas.openxmlformats.org/officeDocument/2006/relationships/image" Target="../media/image1.jpeg"/></Relationships>
</file>

<file path=ppt/theme/_rels/theme71.xml.rels><?xml version="1.0" encoding="UTF-8" standalone="yes"?>
<Relationships xmlns="http://schemas.openxmlformats.org/package/2006/relationships"><Relationship Id="rId1" Type="http://schemas.openxmlformats.org/officeDocument/2006/relationships/image" Target="../media/image1.jpeg"/></Relationships>
</file>

<file path=ppt/theme/_rels/theme72.xml.rels><?xml version="1.0" encoding="UTF-8" standalone="yes"?>
<Relationships xmlns="http://schemas.openxmlformats.org/package/2006/relationships"><Relationship Id="rId1" Type="http://schemas.openxmlformats.org/officeDocument/2006/relationships/image" Target="../media/image1.jpeg"/></Relationships>
</file>

<file path=ppt/theme/_rels/theme73.xml.rels><?xml version="1.0" encoding="UTF-8" standalone="yes"?>
<Relationships xmlns="http://schemas.openxmlformats.org/package/2006/relationships"><Relationship Id="rId1" Type="http://schemas.openxmlformats.org/officeDocument/2006/relationships/image" Target="../media/image1.jpeg"/></Relationships>
</file>

<file path=ppt/theme/_rels/theme74.xml.rels><?xml version="1.0" encoding="UTF-8" standalone="yes"?>
<Relationships xmlns="http://schemas.openxmlformats.org/package/2006/relationships"><Relationship Id="rId1" Type="http://schemas.openxmlformats.org/officeDocument/2006/relationships/image" Target="../media/image1.jpeg"/></Relationships>
</file>

<file path=ppt/theme/_rels/theme75.xml.rels><?xml version="1.0" encoding="UTF-8" standalone="yes"?>
<Relationships xmlns="http://schemas.openxmlformats.org/package/2006/relationships"><Relationship Id="rId1" Type="http://schemas.openxmlformats.org/officeDocument/2006/relationships/image" Target="../media/image1.jpeg"/></Relationships>
</file>

<file path=ppt/theme/_rels/theme76.xml.rels><?xml version="1.0" encoding="UTF-8" standalone="yes"?>
<Relationships xmlns="http://schemas.openxmlformats.org/package/2006/relationships"><Relationship Id="rId1" Type="http://schemas.openxmlformats.org/officeDocument/2006/relationships/image" Target="../media/image1.jpeg"/></Relationships>
</file>

<file path=ppt/theme/_rels/theme77.xml.rels><?xml version="1.0" encoding="UTF-8" standalone="yes"?>
<Relationships xmlns="http://schemas.openxmlformats.org/package/2006/relationships"><Relationship Id="rId1" Type="http://schemas.openxmlformats.org/officeDocument/2006/relationships/image" Target="../media/image1.jpeg"/></Relationships>
</file>

<file path=ppt/theme/_rels/theme78.xml.rels><?xml version="1.0" encoding="UTF-8" standalone="yes"?>
<Relationships xmlns="http://schemas.openxmlformats.org/package/2006/relationships"><Relationship Id="rId1" Type="http://schemas.openxmlformats.org/officeDocument/2006/relationships/image" Target="../media/image1.jpeg"/></Relationships>
</file>

<file path=ppt/theme/_rels/theme79.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80.xml.rels><?xml version="1.0" encoding="UTF-8" standalone="yes"?>
<Relationships xmlns="http://schemas.openxmlformats.org/package/2006/relationships"><Relationship Id="rId1" Type="http://schemas.openxmlformats.org/officeDocument/2006/relationships/image" Target="../media/image1.jpeg"/></Relationships>
</file>

<file path=ppt/theme/_rels/theme81.xml.rels><?xml version="1.0" encoding="UTF-8" standalone="yes"?>
<Relationships xmlns="http://schemas.openxmlformats.org/package/2006/relationships"><Relationship Id="rId1" Type="http://schemas.openxmlformats.org/officeDocument/2006/relationships/image" Target="../media/image1.jpeg"/></Relationships>
</file>

<file path=ppt/theme/_rels/theme82.xml.rels><?xml version="1.0" encoding="UTF-8" standalone="yes"?>
<Relationships xmlns="http://schemas.openxmlformats.org/package/2006/relationships"><Relationship Id="rId1" Type="http://schemas.openxmlformats.org/officeDocument/2006/relationships/image" Target="../media/image1.jpeg"/></Relationships>
</file>

<file path=ppt/theme/_rels/theme83.xml.rels><?xml version="1.0" encoding="UTF-8" standalone="yes"?>
<Relationships xmlns="http://schemas.openxmlformats.org/package/2006/relationships"><Relationship Id="rId1" Type="http://schemas.openxmlformats.org/officeDocument/2006/relationships/image" Target="../media/image1.jpeg"/></Relationships>
</file>

<file path=ppt/theme/_rels/theme84.xml.rels><?xml version="1.0" encoding="UTF-8" standalone="yes"?>
<Relationships xmlns="http://schemas.openxmlformats.org/package/2006/relationships"><Relationship Id="rId1" Type="http://schemas.openxmlformats.org/officeDocument/2006/relationships/image" Target="../media/image1.jpeg"/></Relationships>
</file>

<file path=ppt/theme/_rels/theme85.xml.rels><?xml version="1.0" encoding="UTF-8" standalone="yes"?>
<Relationships xmlns="http://schemas.openxmlformats.org/package/2006/relationships"><Relationship Id="rId1" Type="http://schemas.openxmlformats.org/officeDocument/2006/relationships/image" Target="../media/image1.jpeg"/></Relationships>
</file>

<file path=ppt/theme/_rels/theme86.xml.rels><?xml version="1.0" encoding="UTF-8" standalone="yes"?>
<Relationships xmlns="http://schemas.openxmlformats.org/package/2006/relationships"><Relationship Id="rId1" Type="http://schemas.openxmlformats.org/officeDocument/2006/relationships/image" Target="../media/image1.jpeg"/></Relationships>
</file>

<file path=ppt/theme/_rels/theme87.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1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2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2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0.xml><?xml version="1.0" encoding="utf-8"?>
<a:theme xmlns:a="http://schemas.openxmlformats.org/drawingml/2006/main" name="2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2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2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3.xml><?xml version="1.0" encoding="utf-8"?>
<a:theme xmlns:a="http://schemas.openxmlformats.org/drawingml/2006/main" name="2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2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5.xml><?xml version="1.0" encoding="utf-8"?>
<a:theme xmlns:a="http://schemas.openxmlformats.org/drawingml/2006/main" name="2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6.xml><?xml version="1.0" encoding="utf-8"?>
<a:theme xmlns:a="http://schemas.openxmlformats.org/drawingml/2006/main" name="2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7.xml><?xml version="1.0" encoding="utf-8"?>
<a:theme xmlns:a="http://schemas.openxmlformats.org/drawingml/2006/main" name="2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8.xml><?xml version="1.0" encoding="utf-8"?>
<a:theme xmlns:a="http://schemas.openxmlformats.org/drawingml/2006/main" name="3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9.xml><?xml version="1.0" encoding="utf-8"?>
<a:theme xmlns:a="http://schemas.openxmlformats.org/drawingml/2006/main" name="3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0.xml><?xml version="1.0" encoding="utf-8"?>
<a:theme xmlns:a="http://schemas.openxmlformats.org/drawingml/2006/main" name="3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1.xml><?xml version="1.0" encoding="utf-8"?>
<a:theme xmlns:a="http://schemas.openxmlformats.org/drawingml/2006/main" name="3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2.xml><?xml version="1.0" encoding="utf-8"?>
<a:theme xmlns:a="http://schemas.openxmlformats.org/drawingml/2006/main" name="3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3.xml><?xml version="1.0" encoding="utf-8"?>
<a:theme xmlns:a="http://schemas.openxmlformats.org/drawingml/2006/main" name="3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4.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5.xml><?xml version="1.0" encoding="utf-8"?>
<a:theme xmlns:a="http://schemas.openxmlformats.org/drawingml/2006/main" name="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6.xml><?xml version="1.0" encoding="utf-8"?>
<a:theme xmlns:a="http://schemas.openxmlformats.org/drawingml/2006/main" name="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7.xml><?xml version="1.0" encoding="utf-8"?>
<a:theme xmlns:a="http://schemas.openxmlformats.org/drawingml/2006/main" name="3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8.xml><?xml version="1.0" encoding="utf-8"?>
<a:theme xmlns:a="http://schemas.openxmlformats.org/drawingml/2006/main" name="3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9.xml><?xml version="1.0" encoding="utf-8"?>
<a:theme xmlns:a="http://schemas.openxmlformats.org/drawingml/2006/main" name="3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0.xml><?xml version="1.0" encoding="utf-8"?>
<a:theme xmlns:a="http://schemas.openxmlformats.org/drawingml/2006/main" name="3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1.xml><?xml version="1.0" encoding="utf-8"?>
<a:theme xmlns:a="http://schemas.openxmlformats.org/drawingml/2006/main" name="4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2.xml><?xml version="1.0" encoding="utf-8"?>
<a:theme xmlns:a="http://schemas.openxmlformats.org/drawingml/2006/main" name="4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3.xml><?xml version="1.0" encoding="utf-8"?>
<a:theme xmlns:a="http://schemas.openxmlformats.org/drawingml/2006/main" name="4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4.xml><?xml version="1.0" encoding="utf-8"?>
<a:theme xmlns:a="http://schemas.openxmlformats.org/drawingml/2006/main" name="4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5.xml><?xml version="1.0" encoding="utf-8"?>
<a:theme xmlns:a="http://schemas.openxmlformats.org/drawingml/2006/main" name="4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6.xml><?xml version="1.0" encoding="utf-8"?>
<a:theme xmlns:a="http://schemas.openxmlformats.org/drawingml/2006/main" name="4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7.xml><?xml version="1.0" encoding="utf-8"?>
<a:theme xmlns:a="http://schemas.openxmlformats.org/drawingml/2006/main" name="4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8.xml><?xml version="1.0" encoding="utf-8"?>
<a:theme xmlns:a="http://schemas.openxmlformats.org/drawingml/2006/main" name="4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9.xml><?xml version="1.0" encoding="utf-8"?>
<a:theme xmlns:a="http://schemas.openxmlformats.org/drawingml/2006/main" name="4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0.xml><?xml version="1.0" encoding="utf-8"?>
<a:theme xmlns:a="http://schemas.openxmlformats.org/drawingml/2006/main" name="4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1.xml><?xml version="1.0" encoding="utf-8"?>
<a:theme xmlns:a="http://schemas.openxmlformats.org/drawingml/2006/main" name="5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2.xml><?xml version="1.0" encoding="utf-8"?>
<a:theme xmlns:a="http://schemas.openxmlformats.org/drawingml/2006/main" name="5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3.xml><?xml version="1.0" encoding="utf-8"?>
<a:theme xmlns:a="http://schemas.openxmlformats.org/drawingml/2006/main" name="5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4.xml><?xml version="1.0" encoding="utf-8"?>
<a:theme xmlns:a="http://schemas.openxmlformats.org/drawingml/2006/main" name="5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5.xml><?xml version="1.0" encoding="utf-8"?>
<a:theme xmlns:a="http://schemas.openxmlformats.org/drawingml/2006/main" name="5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6.xml><?xml version="1.0" encoding="utf-8"?>
<a:theme xmlns:a="http://schemas.openxmlformats.org/drawingml/2006/main" name="5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7.xml><?xml version="1.0" encoding="utf-8"?>
<a:theme xmlns:a="http://schemas.openxmlformats.org/drawingml/2006/main" name="5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8.xml><?xml version="1.0" encoding="utf-8"?>
<a:theme xmlns:a="http://schemas.openxmlformats.org/drawingml/2006/main" name="57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9.xml><?xml version="1.0" encoding="utf-8"?>
<a:theme xmlns:a="http://schemas.openxmlformats.org/drawingml/2006/main" name="58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0.xml><?xml version="1.0" encoding="utf-8"?>
<a:theme xmlns:a="http://schemas.openxmlformats.org/drawingml/2006/main" name="59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1.xml><?xml version="1.0" encoding="utf-8"?>
<a:theme xmlns:a="http://schemas.openxmlformats.org/drawingml/2006/main" name="60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2.xml><?xml version="1.0" encoding="utf-8"?>
<a:theme xmlns:a="http://schemas.openxmlformats.org/drawingml/2006/main" name="6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3.xml><?xml version="1.0" encoding="utf-8"?>
<a:theme xmlns:a="http://schemas.openxmlformats.org/drawingml/2006/main" name="62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4.xml><?xml version="1.0" encoding="utf-8"?>
<a:theme xmlns:a="http://schemas.openxmlformats.org/drawingml/2006/main" name="6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5.xml><?xml version="1.0" encoding="utf-8"?>
<a:theme xmlns:a="http://schemas.openxmlformats.org/drawingml/2006/main" name="6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6.xml><?xml version="1.0" encoding="utf-8"?>
<a:theme xmlns:a="http://schemas.openxmlformats.org/drawingml/2006/main" name="6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7.xml><?xml version="1.0" encoding="utf-8"?>
<a:theme xmlns:a="http://schemas.openxmlformats.org/drawingml/2006/main" name="7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8.xml><?xml version="1.0" encoding="utf-8"?>
<a:theme xmlns:a="http://schemas.openxmlformats.org/drawingml/2006/main" name="72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9.xml><?xml version="1.0" encoding="utf-8"?>
<a:theme xmlns:a="http://schemas.openxmlformats.org/drawingml/2006/main" name="7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0.xml><?xml version="1.0" encoding="utf-8"?>
<a:theme xmlns:a="http://schemas.openxmlformats.org/drawingml/2006/main" name="7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1.xml><?xml version="1.0" encoding="utf-8"?>
<a:theme xmlns:a="http://schemas.openxmlformats.org/drawingml/2006/main" name="7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2.xml><?xml version="1.0" encoding="utf-8"?>
<a:theme xmlns:a="http://schemas.openxmlformats.org/drawingml/2006/main" name="7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3.xml><?xml version="1.0" encoding="utf-8"?>
<a:theme xmlns:a="http://schemas.openxmlformats.org/drawingml/2006/main" name="77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4.xml><?xml version="1.0" encoding="utf-8"?>
<a:theme xmlns:a="http://schemas.openxmlformats.org/drawingml/2006/main" name="78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5.xml><?xml version="1.0" encoding="utf-8"?>
<a:theme xmlns:a="http://schemas.openxmlformats.org/drawingml/2006/main" name="79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6.xml><?xml version="1.0" encoding="utf-8"?>
<a:theme xmlns:a="http://schemas.openxmlformats.org/drawingml/2006/main" name="80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7.xml><?xml version="1.0" encoding="utf-8"?>
<a:theme xmlns:a="http://schemas.openxmlformats.org/drawingml/2006/main" name="8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8.xml><?xml version="1.0" encoding="utf-8"?>
<a:theme xmlns:a="http://schemas.openxmlformats.org/drawingml/2006/main" name="82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9.xml><?xml version="1.0" encoding="utf-8"?>
<a:theme xmlns:a="http://schemas.openxmlformats.org/drawingml/2006/main" name="83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0.xml><?xml version="1.0" encoding="utf-8"?>
<a:theme xmlns:a="http://schemas.openxmlformats.org/drawingml/2006/main" name="84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1.xml><?xml version="1.0" encoding="utf-8"?>
<a:theme xmlns:a="http://schemas.openxmlformats.org/drawingml/2006/main" name="85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2.xml><?xml version="1.0" encoding="utf-8"?>
<a:theme xmlns:a="http://schemas.openxmlformats.org/drawingml/2006/main" name="86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3.xml><?xml version="1.0" encoding="utf-8"?>
<a:theme xmlns:a="http://schemas.openxmlformats.org/drawingml/2006/main" name="87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4.xml><?xml version="1.0" encoding="utf-8"?>
<a:theme xmlns:a="http://schemas.openxmlformats.org/drawingml/2006/main" name="88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5.xml><?xml version="1.0" encoding="utf-8"?>
<a:theme xmlns:a="http://schemas.openxmlformats.org/drawingml/2006/main" name="89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6.xml><?xml version="1.0" encoding="utf-8"?>
<a:theme xmlns:a="http://schemas.openxmlformats.org/drawingml/2006/main" name="90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7.xml><?xml version="1.0" encoding="utf-8"?>
<a:theme xmlns:a="http://schemas.openxmlformats.org/drawingml/2006/main" name="91_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4168</Words>
  <Application>Microsoft Office PowerPoint</Application>
  <PresentationFormat>On-screen Show (4:3)</PresentationFormat>
  <Paragraphs>726</Paragraphs>
  <Slides>92</Slides>
  <Notes>70</Notes>
  <HiddenSlides>0</HiddenSlides>
  <MMClips>0</MMClips>
  <ScaleCrop>false</ScaleCrop>
  <HeadingPairs>
    <vt:vector size="4" baseType="variant">
      <vt:variant>
        <vt:lpstr>Theme</vt:lpstr>
      </vt:variant>
      <vt:variant>
        <vt:i4>87</vt:i4>
      </vt:variant>
      <vt:variant>
        <vt:lpstr>Slide Titles</vt:lpstr>
      </vt:variant>
      <vt:variant>
        <vt:i4>92</vt:i4>
      </vt:variant>
    </vt:vector>
  </HeadingPairs>
  <TitlesOfParts>
    <vt:vector size="179" baseType="lpstr">
      <vt:lpstr>3_Clarity</vt:lpstr>
      <vt:lpstr>4_Clarity</vt:lpstr>
      <vt:lpstr>5_Clarity</vt:lpstr>
      <vt:lpstr>6_Clarity</vt:lpstr>
      <vt:lpstr>7_Clarity</vt:lpstr>
      <vt:lpstr>8_Clarity</vt:lpstr>
      <vt:lpstr>9_Clarity</vt:lpstr>
      <vt:lpstr>10_Clarity</vt:lpstr>
      <vt:lpstr>11_Clarity</vt:lpstr>
      <vt:lpstr>12_Clarity</vt:lpstr>
      <vt:lpstr>13_Clarity</vt:lpstr>
      <vt:lpstr>14_Clarity</vt:lpstr>
      <vt:lpstr>15_Clarity</vt:lpstr>
      <vt:lpstr>16_Clarity</vt:lpstr>
      <vt:lpstr>17_Clarity</vt:lpstr>
      <vt:lpstr>18_Clarity</vt:lpstr>
      <vt:lpstr>19_Clarity</vt:lpstr>
      <vt:lpstr>20_Clarity</vt:lpstr>
      <vt:lpstr>21_Clarity</vt:lpstr>
      <vt:lpstr>22_Clarity</vt:lpstr>
      <vt:lpstr>23_Clarity</vt:lpstr>
      <vt:lpstr>24_Clarity</vt:lpstr>
      <vt:lpstr>25_Clarity</vt:lpstr>
      <vt:lpstr>26_Clarity</vt:lpstr>
      <vt:lpstr>27_Clarity</vt:lpstr>
      <vt:lpstr>28_Clarity</vt:lpstr>
      <vt:lpstr>29_Clarity</vt:lpstr>
      <vt:lpstr>30_Clarity</vt:lpstr>
      <vt:lpstr>31_Clarity</vt:lpstr>
      <vt:lpstr>32_Clarity</vt:lpstr>
      <vt:lpstr>33_Clarity</vt:lpstr>
      <vt:lpstr>34_Clarity</vt:lpstr>
      <vt:lpstr>35_Clarity</vt:lpstr>
      <vt:lpstr>Clarity</vt:lpstr>
      <vt:lpstr>1_Clarity</vt:lpstr>
      <vt:lpstr>2_Clarity</vt:lpstr>
      <vt:lpstr>36_Clarity</vt:lpstr>
      <vt:lpstr>37_Clarity</vt:lpstr>
      <vt:lpstr>38_Clarity</vt:lpstr>
      <vt:lpstr>39_Clarity</vt:lpstr>
      <vt:lpstr>40_Clarity</vt:lpstr>
      <vt:lpstr>41_Clarity</vt:lpstr>
      <vt:lpstr>42_Clarity</vt:lpstr>
      <vt:lpstr>43_Clarity</vt:lpstr>
      <vt:lpstr>44_Clarity</vt:lpstr>
      <vt:lpstr>45_Clarity</vt:lpstr>
      <vt:lpstr>46_Clarity</vt:lpstr>
      <vt:lpstr>47_Clarity</vt:lpstr>
      <vt:lpstr>48_Clarity</vt:lpstr>
      <vt:lpstr>49_Clarity</vt:lpstr>
      <vt:lpstr>50_Clarity</vt:lpstr>
      <vt:lpstr>51_Clarity</vt:lpstr>
      <vt:lpstr>52_Clarity</vt:lpstr>
      <vt:lpstr>53_Clarity</vt:lpstr>
      <vt:lpstr>54_Clarity</vt:lpstr>
      <vt:lpstr>55_Clarity</vt:lpstr>
      <vt:lpstr>56_Clarity</vt:lpstr>
      <vt:lpstr>57_Clarity</vt:lpstr>
      <vt:lpstr>58_Clarity</vt:lpstr>
      <vt:lpstr>59_Clarity</vt:lpstr>
      <vt:lpstr>60_Clarity</vt:lpstr>
      <vt:lpstr>61_Clarity</vt:lpstr>
      <vt:lpstr>62_Clarity</vt:lpstr>
      <vt:lpstr>63_Clarity</vt:lpstr>
      <vt:lpstr>64_Clarity</vt:lpstr>
      <vt:lpstr>65_Clarity</vt:lpstr>
      <vt:lpstr>71_Clarity</vt:lpstr>
      <vt:lpstr>72_Clarity</vt:lpstr>
      <vt:lpstr>73_Clarity</vt:lpstr>
      <vt:lpstr>74_Clarity</vt:lpstr>
      <vt:lpstr>75_Clarity</vt:lpstr>
      <vt:lpstr>76_Clarity</vt:lpstr>
      <vt:lpstr>77_Clarity</vt:lpstr>
      <vt:lpstr>78_Clarity</vt:lpstr>
      <vt:lpstr>79_Clarity</vt:lpstr>
      <vt:lpstr>80_Clarity</vt:lpstr>
      <vt:lpstr>81_Clarity</vt:lpstr>
      <vt:lpstr>82_Clarity</vt:lpstr>
      <vt:lpstr>83_Clarity</vt:lpstr>
      <vt:lpstr>84_Clarity</vt:lpstr>
      <vt:lpstr>85_Clarity</vt:lpstr>
      <vt:lpstr>86_Clarity</vt:lpstr>
      <vt:lpstr>87_Clarity</vt:lpstr>
      <vt:lpstr>88_Clarity</vt:lpstr>
      <vt:lpstr>89_Clarity</vt:lpstr>
      <vt:lpstr>90_Clarity</vt:lpstr>
      <vt:lpstr>91_Clarity</vt:lpstr>
      <vt:lpstr>Capital budgeting: Introduction and techniques</vt:lpstr>
      <vt:lpstr>Learning Objectives </vt:lpstr>
      <vt:lpstr>LO1: What Does Capital Budgeting Mean?</vt:lpstr>
      <vt:lpstr>LO2: Steps in the Capital Budgeting Process</vt:lpstr>
      <vt:lpstr>Steps in the Capital Budgeting Process (cont.)</vt:lpstr>
      <vt:lpstr>LO3: Techniques for Analyzing Projects</vt:lpstr>
      <vt:lpstr>Techniques for Analyzing Projects</vt:lpstr>
      <vt:lpstr>Payback Period (PB)</vt:lpstr>
      <vt:lpstr>Payback Period (PB)</vt:lpstr>
      <vt:lpstr>Payback Period (PB)</vt:lpstr>
      <vt:lpstr>Payback Period (PB)</vt:lpstr>
      <vt:lpstr>PB Advantages/Disadvantages</vt:lpstr>
      <vt:lpstr>Net Present Value (NPV)</vt:lpstr>
      <vt:lpstr>Net Present Value (NPV)</vt:lpstr>
      <vt:lpstr>Net Present Value (NPV)</vt:lpstr>
      <vt:lpstr>Net Present Value (NPV)</vt:lpstr>
      <vt:lpstr>Net Present Value (NPV)</vt:lpstr>
      <vt:lpstr>NPV Advantages/Disadvantages</vt:lpstr>
      <vt:lpstr>Net Present Value (NPV)</vt:lpstr>
      <vt:lpstr>Net Present Value (NPV)</vt:lpstr>
      <vt:lpstr>Net Present Value (NPV)</vt:lpstr>
      <vt:lpstr>Profitability Index (PI)</vt:lpstr>
      <vt:lpstr>Profitability Index (PI)</vt:lpstr>
      <vt:lpstr>Profitability Index (PI)</vt:lpstr>
      <vt:lpstr>Profitability Index (PI)</vt:lpstr>
      <vt:lpstr>PI Advantages/Disadvantages</vt:lpstr>
      <vt:lpstr>Internal Rate of Return (IRR)</vt:lpstr>
      <vt:lpstr>Internal Rate of Return (IRR)</vt:lpstr>
      <vt:lpstr>IRR Advantages/Disadvantages </vt:lpstr>
      <vt:lpstr>NPV versus IRR</vt:lpstr>
      <vt:lpstr>Modified Internal Rate of Return (MIRR)</vt:lpstr>
      <vt:lpstr>Modified Internal Rate of Return (MIRR)</vt:lpstr>
      <vt:lpstr>Modified Internal Rate of Return (MIRR)</vt:lpstr>
      <vt:lpstr>Capital Budgeting Introduction</vt:lpstr>
      <vt:lpstr>Cost of capital</vt:lpstr>
      <vt:lpstr>Learning Objectives </vt:lpstr>
      <vt:lpstr>LO1: Computing the Cost of Debt, Preferred Stock, and Equity</vt:lpstr>
      <vt:lpstr>Why Compute the Cost of Capital</vt:lpstr>
      <vt:lpstr>Interpreting the Weighted Average Cost of Capital</vt:lpstr>
      <vt:lpstr>Computing the Cost of Each Type of Security</vt:lpstr>
      <vt:lpstr>Computing the Cost of Each Type of Security</vt:lpstr>
      <vt:lpstr>Cost of Preferred Stock</vt:lpstr>
      <vt:lpstr>Cost of Preferred Stock</vt:lpstr>
      <vt:lpstr>Cost of Common Stock </vt:lpstr>
      <vt:lpstr>Cost of Common Stock</vt:lpstr>
      <vt:lpstr>Cost of Common Stock</vt:lpstr>
      <vt:lpstr>Cost of Common Stock</vt:lpstr>
      <vt:lpstr>Cost of Common Stock</vt:lpstr>
      <vt:lpstr>Cost of Common Stock</vt:lpstr>
      <vt:lpstr>Cost of Common Stock</vt:lpstr>
      <vt:lpstr>Three methods </vt:lpstr>
      <vt:lpstr>LO2:Computing a WACC</vt:lpstr>
      <vt:lpstr>Computing Capital Structure Weights</vt:lpstr>
      <vt:lpstr>Computing Capital Structure Weights</vt:lpstr>
      <vt:lpstr>Putting it All Together</vt:lpstr>
      <vt:lpstr>Putting it All Together</vt:lpstr>
      <vt:lpstr>LO3: Divisional Cost of Capital</vt:lpstr>
      <vt:lpstr>End of Chapter 11</vt:lpstr>
      <vt:lpstr>Capital structure</vt:lpstr>
      <vt:lpstr>Learning Objectives </vt:lpstr>
      <vt:lpstr>Capital Structure</vt:lpstr>
      <vt:lpstr>LO1: Measures of Leverage</vt:lpstr>
      <vt:lpstr>Slide 63</vt:lpstr>
      <vt:lpstr>Operating Leverage</vt:lpstr>
      <vt:lpstr>Operating Leverage</vt:lpstr>
      <vt:lpstr>Financial Leverage</vt:lpstr>
      <vt:lpstr>Slide 67</vt:lpstr>
      <vt:lpstr>Financial Leverage</vt:lpstr>
      <vt:lpstr>Total Leverage</vt:lpstr>
      <vt:lpstr>Slide 70</vt:lpstr>
      <vt:lpstr>LO2: Effect of Leverage</vt:lpstr>
      <vt:lpstr>LO3: Optimal Capital Structure</vt:lpstr>
      <vt:lpstr>Optimal Capital Structure with Perfect Markets</vt:lpstr>
      <vt:lpstr>Optimal Capital Structure with Perfect Markets</vt:lpstr>
      <vt:lpstr>Optimal Capital Structure with Perfect Markets</vt:lpstr>
      <vt:lpstr>Optimal Capital Structure with Perfect Markets</vt:lpstr>
      <vt:lpstr>Optimal Capital Structure with Taxes</vt:lpstr>
      <vt:lpstr>Optimal Capital Structure with Taxes</vt:lpstr>
      <vt:lpstr>Optimal Capital Structure with Taxes</vt:lpstr>
      <vt:lpstr>Optimal Capital Structure with Taxes</vt:lpstr>
      <vt:lpstr>Optimal Capital Structure with Taxes</vt:lpstr>
      <vt:lpstr>Optimal Capital Structure with Taxes</vt:lpstr>
      <vt:lpstr>Optimal Capital Structure with Taxes</vt:lpstr>
      <vt:lpstr>The Static Tradeoff Theory</vt:lpstr>
      <vt:lpstr>The Static Tradeoff Theory</vt:lpstr>
      <vt:lpstr>The Static Tradeoff Theory</vt:lpstr>
      <vt:lpstr>The Static Tradeoff Theory</vt:lpstr>
      <vt:lpstr>The Static Tradeoff Theory</vt:lpstr>
      <vt:lpstr>Conclusions</vt:lpstr>
      <vt:lpstr>Conclusions</vt:lpstr>
      <vt:lpstr>Conclusions</vt:lpstr>
      <vt:lpstr>Conclusions: Other Considerations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budgeting: Introduction and techniques</dc:title>
  <dc:creator>James Kuhle</dc:creator>
  <cp:lastModifiedBy>kuhlejl</cp:lastModifiedBy>
  <cp:revision>9</cp:revision>
  <dcterms:created xsi:type="dcterms:W3CDTF">2013-11-12T21:09:06Z</dcterms:created>
  <dcterms:modified xsi:type="dcterms:W3CDTF">2014-04-14T15:27:56Z</dcterms:modified>
</cp:coreProperties>
</file>